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60" r:id="rId1"/>
    <p:sldMasterId id="2147483687" r:id="rId2"/>
  </p:sldMasterIdLst>
  <p:notesMasterIdLst>
    <p:notesMasterId r:id="rId24"/>
  </p:notesMasterIdLst>
  <p:handoutMasterIdLst>
    <p:handoutMasterId r:id="rId25"/>
  </p:handoutMasterIdLst>
  <p:sldIdLst>
    <p:sldId id="256" r:id="rId3"/>
    <p:sldId id="315" r:id="rId4"/>
    <p:sldId id="309" r:id="rId5"/>
    <p:sldId id="310" r:id="rId6"/>
    <p:sldId id="319" r:id="rId7"/>
    <p:sldId id="313" r:id="rId8"/>
    <p:sldId id="314" r:id="rId9"/>
    <p:sldId id="308" r:id="rId10"/>
    <p:sldId id="316" r:id="rId11"/>
    <p:sldId id="257" r:id="rId12"/>
    <p:sldId id="274" r:id="rId13"/>
    <p:sldId id="264" r:id="rId14"/>
    <p:sldId id="268" r:id="rId15"/>
    <p:sldId id="284" r:id="rId16"/>
    <p:sldId id="291" r:id="rId17"/>
    <p:sldId id="292" r:id="rId18"/>
    <p:sldId id="477" r:id="rId19"/>
    <p:sldId id="451" r:id="rId20"/>
    <p:sldId id="529" r:id="rId21"/>
    <p:sldId id="317" r:id="rId22"/>
    <p:sldId id="318" r:id="rId23"/>
  </p:sldIdLst>
  <p:sldSz cx="9144000" cy="6858000" type="screen4x3"/>
  <p:notesSz cx="6797675" cy="9929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66"/>
    <a:srgbClr val="CCCC00"/>
    <a:srgbClr val="FF0066"/>
    <a:srgbClr val="993366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643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2256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3139D6-D8BC-4FD8-B406-4BC732427960}" type="datetimeFigureOut">
              <a:rPr lang="fr-FR" smtClean="0"/>
              <a:t>14/04/2021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B4ED81-B42C-4487-8E9A-DB740CE4B6E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16836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1446DA-6386-4037-9B50-4571396EBFDC}" type="datetimeFigureOut">
              <a:rPr lang="fr-FR" smtClean="0"/>
              <a:t>14/04/2021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78722"/>
            <a:ext cx="5438140" cy="3909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F07FE-4389-4F22-856E-19DD74E5F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5203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Répondre</a:t>
            </a:r>
            <a:r>
              <a:rPr lang="fr-FR" baseline="0" dirty="0"/>
              <a:t> à une question scientifique en mutualisant les données de 3 centres</a:t>
            </a:r>
          </a:p>
          <a:p>
            <a:pPr marL="228600" indent="-228600">
              <a:buAutoNum type="arabicParenR"/>
            </a:pPr>
            <a:r>
              <a:rPr lang="fr-FR" baseline="0" dirty="0"/>
              <a:t>entrepôts/centre sans sortie de données </a:t>
            </a:r>
            <a:r>
              <a:rPr lang="fr-FR" baseline="0" dirty="0">
                <a:sym typeface="Wingdings" panose="05000000000000000000" pitchFamily="2" charset="2"/>
              </a:rPr>
              <a:t> construire modèle pronostic centre A, testé sur B, enrichir et tester sur C enrichir</a:t>
            </a:r>
            <a:endParaRPr lang="fr-FR" baseline="0" dirty="0"/>
          </a:p>
          <a:p>
            <a:pPr marL="228600" indent="-228600">
              <a:buAutoNum type="arabicParenR"/>
            </a:pPr>
            <a:r>
              <a:rPr lang="fr-FR" baseline="0" dirty="0"/>
              <a:t>Mise en place d’une base « éphémère » pour une analyse dans cette étude (base non pérenne) pas entrepôt de données, pas de CNIL</a:t>
            </a:r>
          </a:p>
          <a:p>
            <a:pPr marL="228600" indent="-228600">
              <a:buAutoNum type="arabicParenR"/>
            </a:pPr>
            <a:r>
              <a:rPr lang="fr-FR" baseline="0" dirty="0"/>
              <a:t>LUAD : </a:t>
            </a:r>
            <a:r>
              <a:rPr lang="fr-FR" baseline="0" dirty="0" err="1"/>
              <a:t>lung</a:t>
            </a:r>
            <a:r>
              <a:rPr lang="fr-FR" baseline="0" dirty="0"/>
              <a:t> </a:t>
            </a:r>
            <a:r>
              <a:rPr lang="fr-FR" baseline="0" dirty="0" err="1"/>
              <a:t>adénocarcinoma</a:t>
            </a:r>
            <a:endParaRPr lang="fr-FR" baseline="0" dirty="0"/>
          </a:p>
          <a:p>
            <a:pPr marL="228600" indent="-228600">
              <a:buAutoNum type="arabicParenR"/>
            </a:pPr>
            <a:r>
              <a:rPr lang="fr-FR" baseline="0" dirty="0"/>
              <a:t>M+ métastatique </a:t>
            </a:r>
          </a:p>
          <a:p>
            <a:pPr marL="228600" indent="-228600">
              <a:buAutoNum type="arabicParenR"/>
            </a:pPr>
            <a:r>
              <a:rPr lang="fr-FR" baseline="0" dirty="0"/>
              <a:t>Données cliniques biologiques </a:t>
            </a:r>
            <a:r>
              <a:rPr lang="fr-FR" baseline="0" dirty="0" err="1"/>
              <a:t>omics</a:t>
            </a:r>
            <a:endParaRPr lang="fr-FR" baseline="0" dirty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5C704-35BF-40E8-9990-746661C2C6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459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endParaRPr lang="fr-FR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61223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2035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fr-FR" dirty="0"/>
          </a:p>
        </p:txBody>
      </p:sp>
      <p:sp>
        <p:nvSpPr>
          <p:cNvPr id="172036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C776D2-B7A1-4600-B5E5-2D5A92E104F6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9604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r>
              <a:rPr lang="fr-FR" sz="1200" dirty="0" err="1">
                <a:latin typeface="Arial" charset="0"/>
              </a:rPr>
              <a:t>Then</a:t>
            </a:r>
            <a:r>
              <a:rPr lang="fr-FR" sz="1200" dirty="0">
                <a:latin typeface="Arial" charset="0"/>
              </a:rPr>
              <a:t> in a few patients </a:t>
            </a:r>
            <a:r>
              <a:rPr lang="fr-FR" sz="1200" dirty="0" err="1">
                <a:latin typeface="Arial" charset="0"/>
              </a:rPr>
              <a:t>we</a:t>
            </a:r>
            <a:r>
              <a:rPr lang="fr-FR" sz="1200" dirty="0">
                <a:latin typeface="Arial" charset="0"/>
              </a:rPr>
              <a:t> </a:t>
            </a:r>
            <a:r>
              <a:rPr lang="fr-FR" sz="1200" dirty="0" err="1">
                <a:latin typeface="Arial" charset="0"/>
              </a:rPr>
              <a:t>could</a:t>
            </a:r>
            <a:r>
              <a:rPr lang="fr-FR" sz="1200" dirty="0">
                <a:latin typeface="Arial" charset="0"/>
              </a:rPr>
              <a:t> </a:t>
            </a:r>
            <a:r>
              <a:rPr lang="fr-FR" sz="1200" dirty="0" err="1">
                <a:latin typeface="Arial" charset="0"/>
              </a:rPr>
              <a:t>follow</a:t>
            </a:r>
            <a:r>
              <a:rPr lang="fr-FR" sz="1200" dirty="0">
                <a:latin typeface="Arial" charset="0"/>
              </a:rPr>
              <a:t> on longitudinal </a:t>
            </a:r>
            <a:r>
              <a:rPr lang="fr-FR" sz="1200" dirty="0" err="1">
                <a:latin typeface="Arial" charset="0"/>
              </a:rPr>
              <a:t>samples</a:t>
            </a:r>
            <a:r>
              <a:rPr lang="fr-FR" sz="1200" dirty="0">
                <a:latin typeface="Arial" charset="0"/>
              </a:rPr>
              <a:t> the accumulation of </a:t>
            </a:r>
            <a:r>
              <a:rPr lang="fr-FR" sz="1200" dirty="0" err="1">
                <a:latin typeface="Arial" charset="0"/>
              </a:rPr>
              <a:t>chromosomal</a:t>
            </a:r>
            <a:r>
              <a:rPr lang="fr-FR" sz="1200" dirty="0">
                <a:latin typeface="Arial" charset="0"/>
              </a:rPr>
              <a:t> or mutation </a:t>
            </a:r>
            <a:r>
              <a:rPr lang="fr-FR" sz="1200" dirty="0" err="1">
                <a:latin typeface="Arial" charset="0"/>
              </a:rPr>
              <a:t>abnormalities</a:t>
            </a:r>
            <a:r>
              <a:rPr lang="fr-FR" sz="1200" dirty="0">
                <a:latin typeface="Arial" charset="0"/>
              </a:rPr>
              <a:t> and </a:t>
            </a:r>
            <a:r>
              <a:rPr lang="fr-FR" sz="1200" dirty="0" err="1">
                <a:latin typeface="Arial" charset="0"/>
              </a:rPr>
              <a:t>we</a:t>
            </a:r>
            <a:r>
              <a:rPr lang="fr-FR" sz="1200" dirty="0">
                <a:latin typeface="Arial" charset="0"/>
              </a:rPr>
              <a:t> </a:t>
            </a:r>
            <a:r>
              <a:rPr lang="fr-FR" sz="1200" dirty="0" err="1">
                <a:latin typeface="Arial" charset="0"/>
              </a:rPr>
              <a:t>can</a:t>
            </a:r>
            <a:r>
              <a:rPr lang="fr-FR" sz="1200" dirty="0">
                <a:latin typeface="Arial" charset="0"/>
              </a:rPr>
              <a:t> </a:t>
            </a:r>
            <a:r>
              <a:rPr lang="fr-FR" sz="1200" dirty="0" err="1">
                <a:latin typeface="Arial" charset="0"/>
              </a:rPr>
              <a:t>begin</a:t>
            </a:r>
            <a:r>
              <a:rPr lang="fr-FR" sz="1200" dirty="0">
                <a:latin typeface="Arial" charset="0"/>
              </a:rPr>
              <a:t> to </a:t>
            </a:r>
            <a:r>
              <a:rPr lang="fr-FR" sz="1200" dirty="0" err="1">
                <a:latin typeface="Arial" charset="0"/>
              </a:rPr>
              <a:t>ordered</a:t>
            </a:r>
            <a:r>
              <a:rPr lang="fr-FR" sz="1200" dirty="0">
                <a:latin typeface="Arial" charset="0"/>
              </a:rPr>
              <a:t> </a:t>
            </a:r>
            <a:r>
              <a:rPr lang="fr-FR" sz="1200" dirty="0" err="1">
                <a:latin typeface="Arial" charset="0"/>
              </a:rPr>
              <a:t>them</a:t>
            </a:r>
            <a:r>
              <a:rPr lang="fr-FR" sz="1200" dirty="0">
                <a:latin typeface="Arial" charset="0"/>
              </a:rPr>
              <a:t>. 1q+ </a:t>
            </a:r>
            <a:r>
              <a:rPr lang="fr-FR" sz="1200" dirty="0" err="1">
                <a:latin typeface="Arial" charset="0"/>
              </a:rPr>
              <a:t>occurs</a:t>
            </a:r>
            <a:r>
              <a:rPr lang="fr-FR" sz="1200" dirty="0">
                <a:latin typeface="Arial" charset="0"/>
              </a:rPr>
              <a:t> </a:t>
            </a:r>
            <a:r>
              <a:rPr lang="fr-FR" sz="1200" dirty="0" err="1">
                <a:latin typeface="Arial" charset="0"/>
              </a:rPr>
              <a:t>frist</a:t>
            </a:r>
            <a:r>
              <a:rPr lang="fr-FR" sz="1200" dirty="0">
                <a:latin typeface="Arial" charset="0"/>
              </a:rPr>
              <a:t>, </a:t>
            </a:r>
            <a:r>
              <a:rPr lang="fr-FR" sz="1200" dirty="0" err="1">
                <a:latin typeface="Arial" charset="0"/>
              </a:rPr>
              <a:t>then</a:t>
            </a:r>
            <a:r>
              <a:rPr lang="fr-FR" sz="1200" dirty="0">
                <a:latin typeface="Arial" charset="0"/>
              </a:rPr>
              <a:t> 3q+, </a:t>
            </a:r>
            <a:r>
              <a:rPr lang="fr-FR" sz="1200" dirty="0" err="1">
                <a:latin typeface="Arial" charset="0"/>
              </a:rPr>
              <a:t>then</a:t>
            </a:r>
            <a:r>
              <a:rPr lang="fr-FR" sz="1200" dirty="0">
                <a:latin typeface="Arial" charset="0"/>
              </a:rPr>
              <a:t> </a:t>
            </a:r>
            <a:r>
              <a:rPr lang="fr-FR" sz="1200" dirty="0" err="1">
                <a:latin typeface="Arial" charset="0"/>
              </a:rPr>
              <a:t>other</a:t>
            </a:r>
            <a:r>
              <a:rPr lang="fr-FR" sz="1200" dirty="0">
                <a:latin typeface="Arial" charset="0"/>
              </a:rPr>
              <a:t> </a:t>
            </a:r>
            <a:r>
              <a:rPr lang="fr-FR" sz="1200" dirty="0" err="1">
                <a:latin typeface="Arial" charset="0"/>
              </a:rPr>
              <a:t>events</a:t>
            </a:r>
            <a:r>
              <a:rPr lang="fr-FR" sz="1200" dirty="0">
                <a:latin typeface="Arial" charset="0"/>
              </a:rPr>
              <a:t> </a:t>
            </a:r>
            <a:r>
              <a:rPr lang="fr-FR" sz="1200" dirty="0" err="1">
                <a:latin typeface="Arial" charset="0"/>
              </a:rPr>
              <a:t>associated</a:t>
            </a:r>
            <a:r>
              <a:rPr lang="fr-FR" sz="1200" dirty="0">
                <a:latin typeface="Arial" charset="0"/>
              </a:rPr>
              <a:t> </a:t>
            </a:r>
            <a:r>
              <a:rPr lang="fr-FR" sz="1200" dirty="0" err="1">
                <a:latin typeface="Arial" charset="0"/>
              </a:rPr>
              <a:t>with</a:t>
            </a:r>
            <a:r>
              <a:rPr lang="fr-FR" sz="1200" dirty="0">
                <a:latin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6480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51C5B-CCD6-49F5-9D66-592C28FE42AA}" type="datetimeFigureOut">
              <a:rPr lang="fr-FR" smtClean="0"/>
              <a:t>14/04/2021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F2660-1F68-49B4-8DAC-AEB3BCC7F98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2467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51C5B-CCD6-49F5-9D66-592C28FE42AA}" type="datetimeFigureOut">
              <a:rPr lang="fr-FR" smtClean="0"/>
              <a:t>14/04/2021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F2660-1F68-49B4-8DAC-AEB3BCC7F98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3760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51C5B-CCD6-49F5-9D66-592C28FE42AA}" type="datetimeFigureOut">
              <a:rPr lang="fr-FR" smtClean="0"/>
              <a:t>14/04/2021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F2660-1F68-49B4-8DAC-AEB3BCC7F98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17346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F1CE9-04A3-4F55-9BE3-8A33A7C08BDC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14/04/2021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39707-4131-4848-B5CC-5907F257A372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054" y="23812"/>
            <a:ext cx="1323492" cy="36970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1"/>
          <a:stretch/>
        </p:blipFill>
        <p:spPr>
          <a:xfrm>
            <a:off x="8186018" y="33564"/>
            <a:ext cx="892668" cy="53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071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F1CE9-04A3-4F55-9BE3-8A33A7C08BDC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14/04/2021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39707-4131-4848-B5CC-5907F257A372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3744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F1CE9-04A3-4F55-9BE3-8A33A7C08BDC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14/04/2021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39707-4131-4848-B5CC-5907F257A372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266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F1CE9-04A3-4F55-9BE3-8A33A7C08BDC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14/04/2021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39707-4131-4848-B5CC-5907F257A372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155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F1CE9-04A3-4F55-9BE3-8A33A7C08BDC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14/04/2021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39707-4131-4848-B5CC-5907F257A372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5531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F1CE9-04A3-4F55-9BE3-8A33A7C08BDC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14/04/2021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39707-4131-4848-B5CC-5907F257A372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6657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F1CE9-04A3-4F55-9BE3-8A33A7C08BDC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14/04/2021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39707-4131-4848-B5CC-5907F257A372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535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F1CE9-04A3-4F55-9BE3-8A33A7C08BDC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14/04/2021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39707-4131-4848-B5CC-5907F257A372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587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51C5B-CCD6-49F5-9D66-592C28FE42AA}" type="datetimeFigureOut">
              <a:rPr lang="fr-FR" smtClean="0"/>
              <a:t>14/04/2021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F2660-1F68-49B4-8DAC-AEB3BCC7F98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90947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F1CE9-04A3-4F55-9BE3-8A33A7C08BDC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14/04/2021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39707-4131-4848-B5CC-5907F257A372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9151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F1CE9-04A3-4F55-9BE3-8A33A7C08BDC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14/04/2021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39707-4131-4848-B5CC-5907F257A372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3587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F1CE9-04A3-4F55-9BE3-8A33A7C08BDC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14/04/2021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39707-4131-4848-B5CC-5907F257A372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0012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6480" y="273629"/>
            <a:ext cx="8225280" cy="114204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0"/>
          </p:nvPr>
        </p:nvSpPr>
        <p:spPr>
          <a:xfrm>
            <a:off x="456481" y="6247376"/>
            <a:ext cx="2126880" cy="469489"/>
          </a:xfrm>
        </p:spPr>
        <p:txBody>
          <a:bodyPr/>
          <a:lstStyle>
            <a:lvl1pPr>
              <a:defRPr/>
            </a:lvl1pPr>
          </a:lstStyle>
          <a:p>
            <a:endParaRPr lang="en-US" alt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idx="11"/>
          </p:nvPr>
        </p:nvSpPr>
        <p:spPr>
          <a:xfrm>
            <a:off x="3127681" y="6247376"/>
            <a:ext cx="2895840" cy="469489"/>
          </a:xfrm>
        </p:spPr>
        <p:txBody>
          <a:bodyPr/>
          <a:lstStyle>
            <a:lvl1pPr>
              <a:defRPr/>
            </a:lvl1pPr>
          </a:lstStyle>
          <a:p>
            <a:endParaRPr lang="en-US" alt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idx="12"/>
          </p:nvPr>
        </p:nvSpPr>
        <p:spPr>
          <a:xfrm>
            <a:off x="6556321" y="6247376"/>
            <a:ext cx="2126880" cy="469489"/>
          </a:xfrm>
        </p:spPr>
        <p:txBody>
          <a:bodyPr/>
          <a:lstStyle>
            <a:lvl1pPr>
              <a:defRPr/>
            </a:lvl1pPr>
          </a:lstStyle>
          <a:p>
            <a:fld id="{CC69845B-1EA5-4DD3-B6DA-4FA6C364EB54}" type="slidenum">
              <a:rPr lang="en-US" altLang="fr-FR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 alt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035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ctrTitle"/>
          </p:nvPr>
        </p:nvSpPr>
        <p:spPr>
          <a:xfrm>
            <a:off x="159108" y="188641"/>
            <a:ext cx="8805383" cy="648072"/>
          </a:xfrm>
          <a:prstGeom prst="rect">
            <a:avLst/>
          </a:prstGeom>
        </p:spPr>
        <p:txBody>
          <a:bodyPr/>
          <a:lstStyle>
            <a:lvl1pPr algn="l"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7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179512" y="908720"/>
            <a:ext cx="8723312" cy="5688632"/>
          </a:xfrm>
        </p:spPr>
        <p:txBody>
          <a:bodyPr/>
          <a:lstStyle>
            <a:lvl1pPr marL="457189" indent="-457189">
              <a:buFontTx/>
              <a:buBlip>
                <a:blip r:embed="rId2"/>
              </a:buBlip>
              <a:defRPr sz="2800" b="1">
                <a:solidFill>
                  <a:srgbClr val="349BB8"/>
                </a:solidFill>
              </a:defRPr>
            </a:lvl1pPr>
            <a:lvl2pPr marL="800080" indent="-342892">
              <a:buClr>
                <a:srgbClr val="FFC000"/>
              </a:buClr>
              <a:buFont typeface="Wingdings" pitchFamily="2" charset="2"/>
              <a:buChar char="§"/>
              <a:defRPr sz="2400" b="1" i="1" baseline="0">
                <a:solidFill>
                  <a:srgbClr val="F18800"/>
                </a:solidFill>
              </a:defRPr>
            </a:lvl2pPr>
            <a:lvl3pPr marL="1257269" indent="-342892">
              <a:buClr>
                <a:srgbClr val="00B0F0"/>
              </a:buClr>
              <a:buFont typeface="Calibri" pitchFamily="34" charset="0"/>
              <a:buChar char="­"/>
              <a:defRPr sz="2000" b="1" baseline="0">
                <a:solidFill>
                  <a:srgbClr val="9D9D9C"/>
                </a:solidFill>
              </a:defRPr>
            </a:lvl3pPr>
            <a:lvl4pPr marL="1371566" indent="0">
              <a:buClr>
                <a:srgbClr val="00B0F0"/>
              </a:buClr>
              <a:buFont typeface="Calibri" pitchFamily="34" charset="0"/>
              <a:buNone/>
              <a:defRPr sz="1800" baseline="0"/>
            </a:lvl4pPr>
            <a:lvl5pPr marL="1828754" indent="0">
              <a:buClr>
                <a:srgbClr val="00B0F0"/>
              </a:buClr>
              <a:buFont typeface="Calibri" pitchFamily="34" charset="0"/>
              <a:buNone/>
              <a:defRPr sz="1800"/>
            </a:lvl5pPr>
            <a:lvl6pPr marL="2285943" indent="0">
              <a:buNone/>
              <a:defRPr sz="1600"/>
            </a:lvl6pPr>
          </a:lstStyle>
          <a:p>
            <a:pPr lvl="0"/>
            <a:r>
              <a:rPr lang="fr-FR" dirty="0"/>
              <a:t>Deuxième niveau</a:t>
            </a:r>
          </a:p>
          <a:p>
            <a:pPr lvl="1"/>
            <a:r>
              <a:rPr lang="fr-FR" dirty="0"/>
              <a:t>Troisième niveau</a:t>
            </a:r>
          </a:p>
          <a:p>
            <a:pPr lvl="2"/>
            <a:r>
              <a:rPr lang="fr-FR" dirty="0"/>
              <a:t>Quatrième niveau</a:t>
            </a:r>
          </a:p>
          <a:p>
            <a:pPr lvl="3"/>
            <a:r>
              <a:rPr lang="fr-FR" dirty="0"/>
              <a:t>Corps de texte</a:t>
            </a:r>
          </a:p>
        </p:txBody>
      </p:sp>
      <p:sp>
        <p:nvSpPr>
          <p:cNvPr id="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8002" y="6418537"/>
            <a:ext cx="490502" cy="412155"/>
          </a:xfrm>
        </p:spPr>
        <p:txBody>
          <a:bodyPr/>
          <a:lstStyle/>
          <a:p>
            <a:fld id="{3665733C-2967-4169-A557-287DFA873B6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0728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ctrTitle"/>
          </p:nvPr>
        </p:nvSpPr>
        <p:spPr>
          <a:xfrm>
            <a:off x="159108" y="188641"/>
            <a:ext cx="8805383" cy="648072"/>
          </a:xfrm>
          <a:prstGeom prst="rect">
            <a:avLst/>
          </a:prstGeom>
        </p:spPr>
        <p:txBody>
          <a:bodyPr/>
          <a:lstStyle>
            <a:lvl1pPr algn="l"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7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179512" y="908720"/>
            <a:ext cx="8723312" cy="5688632"/>
          </a:xfrm>
        </p:spPr>
        <p:txBody>
          <a:bodyPr/>
          <a:lstStyle>
            <a:lvl1pPr marL="457189" indent="-457189">
              <a:buFontTx/>
              <a:buBlip>
                <a:blip r:embed="rId2"/>
              </a:buBlip>
              <a:defRPr sz="2800" b="1">
                <a:solidFill>
                  <a:srgbClr val="349BB8"/>
                </a:solidFill>
              </a:defRPr>
            </a:lvl1pPr>
            <a:lvl2pPr marL="800080" indent="-342892">
              <a:buClr>
                <a:srgbClr val="FFC000"/>
              </a:buClr>
              <a:buFont typeface="Wingdings" pitchFamily="2" charset="2"/>
              <a:buChar char="§"/>
              <a:defRPr sz="2400" b="1" i="1" baseline="0">
                <a:solidFill>
                  <a:srgbClr val="F18800"/>
                </a:solidFill>
              </a:defRPr>
            </a:lvl2pPr>
            <a:lvl3pPr marL="1257269" indent="-342892">
              <a:buClr>
                <a:srgbClr val="00B0F0"/>
              </a:buClr>
              <a:buFont typeface="Calibri" pitchFamily="34" charset="0"/>
              <a:buChar char="­"/>
              <a:defRPr sz="2000" b="1" baseline="0">
                <a:solidFill>
                  <a:srgbClr val="9D9D9C"/>
                </a:solidFill>
              </a:defRPr>
            </a:lvl3pPr>
            <a:lvl4pPr marL="1371566" indent="0">
              <a:buClr>
                <a:srgbClr val="00B0F0"/>
              </a:buClr>
              <a:buFont typeface="Calibri" pitchFamily="34" charset="0"/>
              <a:buNone/>
              <a:defRPr sz="1800" baseline="0"/>
            </a:lvl4pPr>
            <a:lvl5pPr marL="1828754" indent="0">
              <a:buClr>
                <a:srgbClr val="00B0F0"/>
              </a:buClr>
              <a:buFont typeface="Calibri" pitchFamily="34" charset="0"/>
              <a:buNone/>
              <a:defRPr sz="1800"/>
            </a:lvl5pPr>
            <a:lvl6pPr marL="2285943" indent="0">
              <a:buNone/>
              <a:defRPr sz="1600"/>
            </a:lvl6pPr>
          </a:lstStyle>
          <a:p>
            <a:pPr lvl="0"/>
            <a:r>
              <a:rPr lang="fr-FR" dirty="0"/>
              <a:t>Deuxième niveau</a:t>
            </a:r>
          </a:p>
          <a:p>
            <a:pPr lvl="1"/>
            <a:r>
              <a:rPr lang="fr-FR" dirty="0"/>
              <a:t>Troisième niveau</a:t>
            </a:r>
          </a:p>
          <a:p>
            <a:pPr lvl="2"/>
            <a:r>
              <a:rPr lang="fr-FR" dirty="0"/>
              <a:t>Quatrième niveau</a:t>
            </a:r>
          </a:p>
          <a:p>
            <a:pPr lvl="3"/>
            <a:r>
              <a:rPr lang="fr-FR" dirty="0"/>
              <a:t>Corps de texte</a:t>
            </a:r>
          </a:p>
        </p:txBody>
      </p:sp>
      <p:sp>
        <p:nvSpPr>
          <p:cNvPr id="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8002" y="6418537"/>
            <a:ext cx="490502" cy="412155"/>
          </a:xfrm>
        </p:spPr>
        <p:txBody>
          <a:bodyPr/>
          <a:lstStyle/>
          <a:p>
            <a:fld id="{3665733C-2967-4169-A557-287DFA873B6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269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51C5B-CCD6-49F5-9D66-592C28FE42AA}" type="datetimeFigureOut">
              <a:rPr lang="fr-FR" smtClean="0"/>
              <a:t>14/04/2021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F2660-1F68-49B4-8DAC-AEB3BCC7F98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5628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51C5B-CCD6-49F5-9D66-592C28FE42AA}" type="datetimeFigureOut">
              <a:rPr lang="fr-FR" smtClean="0"/>
              <a:t>14/04/2021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F2660-1F68-49B4-8DAC-AEB3BCC7F98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613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51C5B-CCD6-49F5-9D66-592C28FE42AA}" type="datetimeFigureOut">
              <a:rPr lang="fr-FR" smtClean="0"/>
              <a:t>14/04/2021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F2660-1F68-49B4-8DAC-AEB3BCC7F98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0216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51C5B-CCD6-49F5-9D66-592C28FE42AA}" type="datetimeFigureOut">
              <a:rPr lang="fr-FR" smtClean="0"/>
              <a:t>14/04/2021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F2660-1F68-49B4-8DAC-AEB3BCC7F985}" type="slidenum">
              <a:rPr lang="fr-FR" smtClean="0"/>
              <a:t>‹N°›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1045" y="23812"/>
            <a:ext cx="1214309" cy="33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35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51C5B-CCD6-49F5-9D66-592C28FE42AA}" type="datetimeFigureOut">
              <a:rPr lang="fr-FR" smtClean="0"/>
              <a:t>14/04/2021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F2660-1F68-49B4-8DAC-AEB3BCC7F98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4507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51C5B-CCD6-49F5-9D66-592C28FE42AA}" type="datetimeFigureOut">
              <a:rPr lang="fr-FR" smtClean="0"/>
              <a:t>14/04/2021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F2660-1F68-49B4-8DAC-AEB3BCC7F98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2033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51C5B-CCD6-49F5-9D66-592C28FE42AA}" type="datetimeFigureOut">
              <a:rPr lang="fr-FR" smtClean="0"/>
              <a:t>14/04/2021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F2660-1F68-49B4-8DAC-AEB3BCC7F98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2295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51C5B-CCD6-49F5-9D66-592C28FE42AA}" type="datetimeFigureOut">
              <a:rPr lang="fr-FR" smtClean="0"/>
              <a:t>14/04/2021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7F2660-1F68-49B4-8DAC-AEB3BCC7F98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2379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F1CE9-04A3-4F55-9BE3-8A33A7C08BDC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14/04/2021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39707-4131-4848-B5CC-5907F257A372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652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6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jpg"/><Relationship Id="rId18" Type="http://schemas.openxmlformats.org/officeDocument/2006/relationships/image" Target="../media/image33.jpeg"/><Relationship Id="rId3" Type="http://schemas.openxmlformats.org/officeDocument/2006/relationships/image" Target="../media/image18.jpeg"/><Relationship Id="rId21" Type="http://schemas.openxmlformats.org/officeDocument/2006/relationships/image" Target="../media/image36.jpg"/><Relationship Id="rId7" Type="http://schemas.openxmlformats.org/officeDocument/2006/relationships/image" Target="../media/image22.jpeg"/><Relationship Id="rId12" Type="http://schemas.openxmlformats.org/officeDocument/2006/relationships/image" Target="../media/image27.jpg"/><Relationship Id="rId17" Type="http://schemas.openxmlformats.org/officeDocument/2006/relationships/image" Target="../media/image32.jpg"/><Relationship Id="rId2" Type="http://schemas.openxmlformats.org/officeDocument/2006/relationships/image" Target="../media/image17.png"/><Relationship Id="rId16" Type="http://schemas.openxmlformats.org/officeDocument/2006/relationships/image" Target="../media/image31.jpeg"/><Relationship Id="rId20" Type="http://schemas.openxmlformats.org/officeDocument/2006/relationships/image" Target="../media/image35.jp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jpeg"/><Relationship Id="rId23" Type="http://schemas.openxmlformats.org/officeDocument/2006/relationships/image" Target="../media/image38.jpeg"/><Relationship Id="rId10" Type="http://schemas.openxmlformats.org/officeDocument/2006/relationships/image" Target="../media/image25.jpeg"/><Relationship Id="rId19" Type="http://schemas.openxmlformats.org/officeDocument/2006/relationships/image" Target="../media/image34.jpeg"/><Relationship Id="rId4" Type="http://schemas.openxmlformats.org/officeDocument/2006/relationships/image" Target="../media/image19.jpeg"/><Relationship Id="rId9" Type="http://schemas.openxmlformats.org/officeDocument/2006/relationships/image" Target="../media/image24.jpg"/><Relationship Id="rId14" Type="http://schemas.openxmlformats.org/officeDocument/2006/relationships/image" Target="../media/image29.jpeg"/><Relationship Id="rId22" Type="http://schemas.openxmlformats.org/officeDocument/2006/relationships/image" Target="../media/image37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2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13" Type="http://schemas.openxmlformats.org/officeDocument/2006/relationships/image" Target="../media/image63.jpeg"/><Relationship Id="rId18" Type="http://schemas.openxmlformats.org/officeDocument/2006/relationships/image" Target="../media/image68.png"/><Relationship Id="rId3" Type="http://schemas.openxmlformats.org/officeDocument/2006/relationships/image" Target="../media/image53.jpeg"/><Relationship Id="rId21" Type="http://schemas.openxmlformats.org/officeDocument/2006/relationships/image" Target="../media/image71.png"/><Relationship Id="rId7" Type="http://schemas.openxmlformats.org/officeDocument/2006/relationships/image" Target="../media/image57.png"/><Relationship Id="rId12" Type="http://schemas.openxmlformats.org/officeDocument/2006/relationships/image" Target="../media/image62.jpe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6.jpeg"/><Relationship Id="rId20" Type="http://schemas.openxmlformats.org/officeDocument/2006/relationships/image" Target="../media/image70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6.jpeg"/><Relationship Id="rId11" Type="http://schemas.openxmlformats.org/officeDocument/2006/relationships/image" Target="../media/image61.jpeg"/><Relationship Id="rId5" Type="http://schemas.openxmlformats.org/officeDocument/2006/relationships/image" Target="../media/image55.jpeg"/><Relationship Id="rId15" Type="http://schemas.openxmlformats.org/officeDocument/2006/relationships/image" Target="../media/image65.jpeg"/><Relationship Id="rId10" Type="http://schemas.openxmlformats.org/officeDocument/2006/relationships/image" Target="../media/image60.png"/><Relationship Id="rId19" Type="http://schemas.openxmlformats.org/officeDocument/2006/relationships/image" Target="../media/image69.jpeg"/><Relationship Id="rId4" Type="http://schemas.openxmlformats.org/officeDocument/2006/relationships/image" Target="../media/image54.jpeg"/><Relationship Id="rId9" Type="http://schemas.openxmlformats.org/officeDocument/2006/relationships/image" Target="../media/image59.emf"/><Relationship Id="rId14" Type="http://schemas.openxmlformats.org/officeDocument/2006/relationships/image" Target="../media/image6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202" y="475902"/>
            <a:ext cx="5184404" cy="1450231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38144" y="2121553"/>
            <a:ext cx="8890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rgbClr val="002060"/>
                </a:solidFill>
                <a:latin typeface="+mj-lt"/>
              </a:rPr>
              <a:t>Gr</a:t>
            </a:r>
            <a:r>
              <a:rPr lang="fr-FR" b="1" dirty="0" err="1">
                <a:solidFill>
                  <a:srgbClr val="660066"/>
                </a:solidFill>
                <a:latin typeface="+mj-lt"/>
              </a:rPr>
              <a:t>O</a:t>
            </a:r>
            <a:r>
              <a:rPr lang="fr-FR" dirty="0" err="1">
                <a:solidFill>
                  <a:srgbClr val="002060"/>
                </a:solidFill>
                <a:latin typeface="+mj-lt"/>
              </a:rPr>
              <a:t>upe</a:t>
            </a:r>
            <a:r>
              <a:rPr lang="fr-FR" dirty="0">
                <a:solidFill>
                  <a:srgbClr val="002060"/>
                </a:solidFill>
                <a:latin typeface="+mj-lt"/>
              </a:rPr>
              <a:t> inter-</a:t>
            </a:r>
            <a:r>
              <a:rPr lang="fr-FR" b="1" dirty="0">
                <a:solidFill>
                  <a:srgbClr val="660066"/>
                </a:solidFill>
                <a:latin typeface="+mj-lt"/>
              </a:rPr>
              <a:t>SI</a:t>
            </a:r>
            <a:r>
              <a:rPr lang="fr-FR" dirty="0">
                <a:solidFill>
                  <a:srgbClr val="002060"/>
                </a:solidFill>
                <a:latin typeface="+mj-lt"/>
              </a:rPr>
              <a:t>RIC sur le </a:t>
            </a:r>
            <a:r>
              <a:rPr lang="fr-FR" dirty="0" err="1">
                <a:solidFill>
                  <a:srgbClr val="002060"/>
                </a:solidFill>
                <a:latin typeface="+mj-lt"/>
              </a:rPr>
              <a:t>pa</a:t>
            </a:r>
            <a:r>
              <a:rPr lang="fr-FR" b="1" dirty="0" err="1">
                <a:solidFill>
                  <a:srgbClr val="660066"/>
                </a:solidFill>
                <a:latin typeface="+mj-lt"/>
              </a:rPr>
              <a:t>R</a:t>
            </a:r>
            <a:r>
              <a:rPr lang="fr-FR" dirty="0" err="1">
                <a:solidFill>
                  <a:srgbClr val="002060"/>
                </a:solidFill>
                <a:latin typeface="+mj-lt"/>
              </a:rPr>
              <a:t>tage</a:t>
            </a:r>
            <a:r>
              <a:rPr lang="fr-FR" dirty="0">
                <a:solidFill>
                  <a:srgbClr val="002060"/>
                </a:solidFill>
                <a:latin typeface="+mj-lt"/>
              </a:rPr>
              <a:t> et l’</a:t>
            </a:r>
            <a:r>
              <a:rPr lang="fr-FR" b="1" dirty="0">
                <a:solidFill>
                  <a:srgbClr val="660066"/>
                </a:solidFill>
                <a:latin typeface="+mj-lt"/>
              </a:rPr>
              <a:t>I</a:t>
            </a:r>
            <a:r>
              <a:rPr lang="fr-FR" dirty="0">
                <a:solidFill>
                  <a:srgbClr val="002060"/>
                </a:solidFill>
                <a:latin typeface="+mj-lt"/>
              </a:rPr>
              <a:t>ntégration </a:t>
            </a:r>
          </a:p>
          <a:p>
            <a:pPr algn="ctr"/>
            <a:r>
              <a:rPr lang="fr-FR" dirty="0">
                <a:solidFill>
                  <a:srgbClr val="002060"/>
                </a:solidFill>
                <a:latin typeface="+mj-lt"/>
              </a:rPr>
              <a:t>des </a:t>
            </a:r>
            <a:r>
              <a:rPr lang="fr-FR" dirty="0" err="1">
                <a:solidFill>
                  <a:srgbClr val="002060"/>
                </a:solidFill>
                <a:latin typeface="+mj-lt"/>
              </a:rPr>
              <a:t>donnée</a:t>
            </a:r>
            <a:r>
              <a:rPr lang="fr-FR" b="1" dirty="0" err="1">
                <a:solidFill>
                  <a:srgbClr val="660066"/>
                </a:solidFill>
                <a:latin typeface="+mj-lt"/>
              </a:rPr>
              <a:t>S</a:t>
            </a:r>
            <a:r>
              <a:rPr lang="fr-FR" dirty="0">
                <a:solidFill>
                  <a:srgbClr val="002060"/>
                </a:solidFill>
                <a:latin typeface="+mj-lt"/>
              </a:rPr>
              <a:t> </a:t>
            </a:r>
            <a:r>
              <a:rPr lang="fr-FR" dirty="0" err="1">
                <a:solidFill>
                  <a:srgbClr val="002060"/>
                </a:solidFill>
                <a:latin typeface="+mj-lt"/>
              </a:rPr>
              <a:t>clinico</a:t>
            </a:r>
            <a:r>
              <a:rPr lang="fr-FR" dirty="0">
                <a:solidFill>
                  <a:srgbClr val="002060"/>
                </a:solidFill>
                <a:latin typeface="+mj-lt"/>
              </a:rPr>
              <a:t>-biologiques en cancérologie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406" y="5630333"/>
            <a:ext cx="1597259" cy="1126067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961124" y="4806979"/>
            <a:ext cx="524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002060"/>
                </a:solidFill>
                <a:latin typeface="+mj-lt"/>
              </a:rPr>
              <a:t>Mardi 6 Avril 2021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38144" y="3618035"/>
            <a:ext cx="8890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002060"/>
                </a:solidFill>
                <a:latin typeface="+mj-lt"/>
              </a:rPr>
              <a:t>Réunion du Comité de pilotage MED-OSIRIS</a:t>
            </a:r>
          </a:p>
        </p:txBody>
      </p:sp>
    </p:spTree>
    <p:extLst>
      <p:ext uri="{BB962C8B-B14F-4D97-AF65-F5344CB8AC3E}">
        <p14:creationId xmlns:p14="http://schemas.microsoft.com/office/powerpoint/2010/main" val="148157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499570-D1DD-4456-B932-BEC12A7A2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" y="1892093"/>
            <a:ext cx="8281988" cy="2139553"/>
          </a:xfrm>
        </p:spPr>
        <p:txBody>
          <a:bodyPr>
            <a:normAutofit/>
          </a:bodyPr>
          <a:lstStyle/>
          <a:p>
            <a:pPr algn="ctr"/>
            <a:r>
              <a:rPr lang="fr-FR" sz="3600" b="1" dirty="0">
                <a:solidFill>
                  <a:srgbClr val="002060"/>
                </a:solidFill>
                <a:ea typeface="+mj-lt"/>
                <a:cs typeface="+mj-lt"/>
              </a:rPr>
              <a:t>« OSIRIS </a:t>
            </a:r>
            <a:r>
              <a:rPr lang="fr-FR" sz="3600" b="1" dirty="0" err="1">
                <a:solidFill>
                  <a:srgbClr val="002060"/>
                </a:solidFill>
                <a:ea typeface="+mj-lt"/>
                <a:cs typeface="+mj-lt"/>
              </a:rPr>
              <a:t>lung</a:t>
            </a:r>
            <a:r>
              <a:rPr lang="fr-FR" sz="3600" b="1" dirty="0">
                <a:solidFill>
                  <a:srgbClr val="002060"/>
                </a:solidFill>
                <a:ea typeface="+mj-lt"/>
                <a:cs typeface="+mj-lt"/>
              </a:rPr>
              <a:t> »</a:t>
            </a:r>
            <a:br>
              <a:rPr lang="fr-FR" sz="3600" b="1" dirty="0">
                <a:solidFill>
                  <a:srgbClr val="002060"/>
                </a:solidFill>
                <a:ea typeface="+mj-lt"/>
                <a:cs typeface="+mj-lt"/>
              </a:rPr>
            </a:br>
            <a:r>
              <a:rPr lang="fr-FR" sz="3600" b="1" dirty="0">
                <a:solidFill>
                  <a:srgbClr val="002060"/>
                </a:solidFill>
                <a:ea typeface="+mj-lt"/>
                <a:cs typeface="+mj-lt"/>
              </a:rPr>
              <a:t>an inter-SIRIC collaboration</a:t>
            </a:r>
            <a:endParaRPr lang="fr-FR" sz="3600" b="1" dirty="0">
              <a:solidFill>
                <a:srgbClr val="002060"/>
              </a:solidFill>
            </a:endParaRPr>
          </a:p>
        </p:txBody>
      </p:sp>
      <p:pic>
        <p:nvPicPr>
          <p:cNvPr id="4" name="Image 4" descr="Une image contenant dessin&#10;&#10;Description générée avec un niveau de confiance très élevé">
            <a:extLst>
              <a:ext uri="{FF2B5EF4-FFF2-40B4-BE49-F238E27FC236}">
                <a16:creationId xmlns:a16="http://schemas.microsoft.com/office/drawing/2014/main" id="{6F6A4597-7109-4EB5-8DA6-A46027C21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440" y="1165890"/>
            <a:ext cx="1545464" cy="683306"/>
          </a:xfrm>
          <a:prstGeom prst="rect">
            <a:avLst/>
          </a:prstGeom>
        </p:spPr>
      </p:pic>
      <p:pic>
        <p:nvPicPr>
          <p:cNvPr id="5" name="Image 5">
            <a:extLst>
              <a:ext uri="{FF2B5EF4-FFF2-40B4-BE49-F238E27FC236}">
                <a16:creationId xmlns:a16="http://schemas.microsoft.com/office/drawing/2014/main" id="{58A1848E-A0A0-4DD1-BF99-BE46A0631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405" y="857251"/>
            <a:ext cx="1137634" cy="1143000"/>
          </a:xfrm>
          <a:prstGeom prst="rect">
            <a:avLst/>
          </a:prstGeom>
        </p:spPr>
      </p:pic>
      <p:pic>
        <p:nvPicPr>
          <p:cNvPr id="9" name="Image 9" descr="Une image contenant alimentation, dessin&#10;&#10;Description générée avec un niveau de confiance très élevé">
            <a:extLst>
              <a:ext uri="{FF2B5EF4-FFF2-40B4-BE49-F238E27FC236}">
                <a16:creationId xmlns:a16="http://schemas.microsoft.com/office/drawing/2014/main" id="{EFA2D8E1-6946-405B-8212-43AA5D157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85" y="1115422"/>
            <a:ext cx="1545465" cy="559458"/>
          </a:xfrm>
          <a:prstGeom prst="rect">
            <a:avLst/>
          </a:prstGeom>
        </p:spPr>
      </p:pic>
      <p:pic>
        <p:nvPicPr>
          <p:cNvPr id="7" name="Image 6" descr="logo-inserm-rvb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477" y="5325222"/>
            <a:ext cx="913074" cy="378619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55" b="14428"/>
          <a:stretch/>
        </p:blipFill>
        <p:spPr>
          <a:xfrm>
            <a:off x="6108928" y="5325222"/>
            <a:ext cx="1055714" cy="37861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29" b="22246"/>
          <a:stretch/>
        </p:blipFill>
        <p:spPr>
          <a:xfrm>
            <a:off x="3637738" y="5325222"/>
            <a:ext cx="863423" cy="37861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909" y="2000251"/>
            <a:ext cx="1923237" cy="961619"/>
          </a:xfrm>
          <a:prstGeom prst="rect">
            <a:avLst/>
          </a:prstGeom>
        </p:spPr>
      </p:pic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67C319E7-B590-D845-AD8C-8651AB5693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EE7E01"/>
                </a:solidFill>
              </a:rPr>
              <a:t> April 7, </a:t>
            </a:r>
            <a:r>
              <a:rPr lang="fr-FR" b="1" dirty="0" err="1">
                <a:solidFill>
                  <a:srgbClr val="EE7E01"/>
                </a:solidFill>
              </a:rPr>
              <a:t>copil</a:t>
            </a:r>
            <a:r>
              <a:rPr lang="fr-FR" b="1" dirty="0">
                <a:solidFill>
                  <a:srgbClr val="EE7E01"/>
                </a:solidFill>
              </a:rPr>
              <a:t> MED-OSIRIS</a:t>
            </a:r>
          </a:p>
        </p:txBody>
      </p:sp>
    </p:spTree>
    <p:extLst>
      <p:ext uri="{BB962C8B-B14F-4D97-AF65-F5344CB8AC3E}">
        <p14:creationId xmlns:p14="http://schemas.microsoft.com/office/powerpoint/2010/main" val="679167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198865" y="3533209"/>
            <a:ext cx="8805383" cy="486054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Restrospective</a:t>
            </a:r>
            <a:r>
              <a:rPr lang="fr-FR" dirty="0"/>
              <a:t> </a:t>
            </a:r>
            <a:r>
              <a:rPr lang="fr-FR" dirty="0" err="1"/>
              <a:t>clinical</a:t>
            </a:r>
            <a:r>
              <a:rPr lang="fr-FR" dirty="0"/>
              <a:t> </a:t>
            </a:r>
            <a:r>
              <a:rPr lang="fr-FR" dirty="0" err="1"/>
              <a:t>study</a:t>
            </a:r>
            <a:r>
              <a:rPr lang="fr-FR" dirty="0"/>
              <a:t> to </a:t>
            </a:r>
            <a:r>
              <a:rPr lang="fr-FR" dirty="0" err="1"/>
              <a:t>investigate</a:t>
            </a:r>
            <a:r>
              <a:rPr lang="fr-FR" dirty="0"/>
              <a:t> drivers of </a:t>
            </a:r>
            <a:r>
              <a:rPr lang="fr-FR" dirty="0" err="1"/>
              <a:t>outcome</a:t>
            </a:r>
            <a:r>
              <a:rPr lang="fr-FR" dirty="0"/>
              <a:t> in 1L and 2L </a:t>
            </a:r>
            <a:r>
              <a:rPr lang="fr-FR" dirty="0" err="1"/>
              <a:t>metastatic</a:t>
            </a:r>
            <a:r>
              <a:rPr lang="fr-FR" dirty="0"/>
              <a:t> </a:t>
            </a:r>
            <a:r>
              <a:rPr lang="fr-FR" dirty="0" err="1"/>
              <a:t>adenocarcinoma</a:t>
            </a:r>
            <a:r>
              <a:rPr lang="fr-FR" dirty="0"/>
              <a:t> patients </a:t>
            </a:r>
            <a:r>
              <a:rPr lang="fr-FR" dirty="0" err="1"/>
              <a:t>treated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TKI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databases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the OSIRIS model</a:t>
            </a:r>
            <a:br>
              <a:rPr lang="fr-FR" dirty="0"/>
            </a:br>
            <a:endParaRPr lang="fr-FR" dirty="0"/>
          </a:p>
        </p:txBody>
      </p:sp>
      <p:sp>
        <p:nvSpPr>
          <p:cNvPr id="26" name="Sous-titre 2"/>
          <p:cNvSpPr txBox="1">
            <a:spLocks/>
          </p:cNvSpPr>
          <p:nvPr/>
        </p:nvSpPr>
        <p:spPr>
          <a:xfrm>
            <a:off x="1139324" y="5127349"/>
            <a:ext cx="5829300" cy="50006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609585" indent="-609585" algn="l" defTabSz="121917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733" b="1" kern="1200">
                <a:solidFill>
                  <a:srgbClr val="349BB8"/>
                </a:solidFill>
                <a:latin typeface="+mn-lt"/>
                <a:ea typeface="+mn-ea"/>
                <a:cs typeface="+mn-cs"/>
              </a:defRPr>
            </a:lvl1pPr>
            <a:lvl2pPr marL="1066773" indent="-457189" algn="l" defTabSz="1219170" rtl="0" eaLnBrk="1" latinLnBrk="0" hangingPunct="1"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§"/>
              <a:defRPr sz="3200" b="1" i="1" kern="1200" baseline="0">
                <a:solidFill>
                  <a:srgbClr val="F18800"/>
                </a:solidFill>
                <a:latin typeface="+mn-lt"/>
                <a:ea typeface="+mn-ea"/>
                <a:cs typeface="+mn-cs"/>
              </a:defRPr>
            </a:lvl2pPr>
            <a:lvl3pPr marL="1676358" indent="-457189" algn="l" defTabSz="1219170" rtl="0" eaLnBrk="1" latinLnBrk="0" hangingPunct="1">
              <a:spcBef>
                <a:spcPct val="20000"/>
              </a:spcBef>
              <a:buClr>
                <a:srgbClr val="00B0F0"/>
              </a:buClr>
              <a:buFont typeface="Calibri" pitchFamily="34" charset="0"/>
              <a:buChar char="­"/>
              <a:defRPr sz="2667" b="1" kern="1200" baseline="0">
                <a:solidFill>
                  <a:srgbClr val="9D9D9C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1219170" rtl="0" eaLnBrk="1" latinLnBrk="0" hangingPunct="1">
              <a:spcBef>
                <a:spcPct val="20000"/>
              </a:spcBef>
              <a:buClr>
                <a:srgbClr val="00B0F0"/>
              </a:buClr>
              <a:buFont typeface="Calibri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1219170" rtl="0" eaLnBrk="1" latinLnBrk="0" hangingPunct="1">
              <a:spcBef>
                <a:spcPct val="20000"/>
              </a:spcBef>
              <a:buClr>
                <a:srgbClr val="00B0F0"/>
              </a:buClr>
              <a:buFont typeface="Calibri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fr-FR" sz="2800" dirty="0"/>
              <a:t>«      OSIRIS LUNG »</a:t>
            </a:r>
          </a:p>
        </p:txBody>
      </p:sp>
      <p:pic>
        <p:nvPicPr>
          <p:cNvPr id="31" name="Image 4" descr="Une image contenant dessin&#10;&#10;Description générée avec un niveau de confiance très élevé">
            <a:extLst>
              <a:ext uri="{FF2B5EF4-FFF2-40B4-BE49-F238E27FC236}">
                <a16:creationId xmlns:a16="http://schemas.microsoft.com/office/drawing/2014/main" id="{6F6A4597-7109-4EB5-8DA6-A46027C21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101" y="1109952"/>
            <a:ext cx="1545464" cy="683306"/>
          </a:xfrm>
          <a:prstGeom prst="rect">
            <a:avLst/>
          </a:prstGeom>
        </p:spPr>
      </p:pic>
      <p:pic>
        <p:nvPicPr>
          <p:cNvPr id="32" name="Image 5">
            <a:extLst>
              <a:ext uri="{FF2B5EF4-FFF2-40B4-BE49-F238E27FC236}">
                <a16:creationId xmlns:a16="http://schemas.microsoft.com/office/drawing/2014/main" id="{58A1848E-A0A0-4DD1-BF99-BE46A0631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066" y="801313"/>
            <a:ext cx="1137634" cy="1143000"/>
          </a:xfrm>
          <a:prstGeom prst="rect">
            <a:avLst/>
          </a:prstGeom>
        </p:spPr>
      </p:pic>
      <p:pic>
        <p:nvPicPr>
          <p:cNvPr id="33" name="Image 9" descr="Une image contenant alimentation, dessin&#10;&#10;Description générée avec un niveau de confiance très élevé">
            <a:extLst>
              <a:ext uri="{FF2B5EF4-FFF2-40B4-BE49-F238E27FC236}">
                <a16:creationId xmlns:a16="http://schemas.microsoft.com/office/drawing/2014/main" id="{EFA2D8E1-6946-405B-8212-43AA5D157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46" y="1059484"/>
            <a:ext cx="1545465" cy="559458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870" y="5105884"/>
            <a:ext cx="1308355" cy="60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01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935746-CA8E-4934-89F3-205988CDB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73" y="725849"/>
            <a:ext cx="9315450" cy="994172"/>
          </a:xfrm>
        </p:spPr>
        <p:txBody>
          <a:bodyPr>
            <a:normAutofit/>
          </a:bodyPr>
          <a:lstStyle/>
          <a:p>
            <a:r>
              <a:rPr lang="fr-FR" sz="2400" b="1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OSIRIS LUNG objectives: 18 </a:t>
            </a:r>
            <a:r>
              <a:rPr lang="fr-FR" sz="2400" b="1" dirty="0" err="1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months</a:t>
            </a:r>
            <a:r>
              <a:rPr lang="fr-FR" sz="2400" b="1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for the « pilot phase »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B9A4AF-21A5-46B1-85B4-1710A9FE0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154" y="1662182"/>
            <a:ext cx="8481692" cy="4280729"/>
          </a:xfrm>
        </p:spPr>
        <p:txBody>
          <a:bodyPr vert="horz" lIns="68580" tIns="34290" rIns="68580" bIns="34290" rtlCol="0" anchor="t">
            <a:normAutofit fontScale="70000" lnSpcReduction="20000"/>
          </a:bodyPr>
          <a:lstStyle/>
          <a:p>
            <a:pPr marL="0" lvl="2" indent="0">
              <a:buClr>
                <a:schemeClr val="accent1"/>
              </a:buClr>
              <a:buSzPct val="80000"/>
              <a:buNone/>
              <a:defRPr/>
            </a:pPr>
            <a:endParaRPr lang="fr-FR" sz="2100" dirty="0"/>
          </a:p>
          <a:p>
            <a:pPr marL="385763" lvl="2" indent="-385763">
              <a:lnSpc>
                <a:spcPct val="170000"/>
              </a:lnSpc>
              <a:buClr>
                <a:schemeClr val="accent1"/>
              </a:buClr>
              <a:buSzPct val="80000"/>
              <a:buAutoNum type="arabicParenR"/>
              <a:defRPr/>
            </a:pPr>
            <a:r>
              <a:rPr lang="fr-FR" sz="2100" u="sng" dirty="0">
                <a:solidFill>
                  <a:schemeClr val="accent2">
                    <a:lumMod val="75000"/>
                  </a:schemeClr>
                </a:solidFill>
              </a:rPr>
              <a:t>Scientific/</a:t>
            </a:r>
            <a:r>
              <a:rPr lang="fr-FR" sz="2100" u="sng" dirty="0" err="1">
                <a:solidFill>
                  <a:schemeClr val="accent2">
                    <a:lumMod val="75000"/>
                  </a:schemeClr>
                </a:solidFill>
              </a:rPr>
              <a:t>medical</a:t>
            </a:r>
            <a:r>
              <a:rPr lang="fr-FR" sz="2100" u="sng" dirty="0">
                <a:solidFill>
                  <a:schemeClr val="accent2">
                    <a:lumMod val="75000"/>
                  </a:schemeClr>
                </a:solidFill>
              </a:rPr>
              <a:t> objectives</a:t>
            </a:r>
            <a:r>
              <a:rPr lang="fr-FR" sz="2100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fr-FR" sz="2100" dirty="0" err="1">
                <a:solidFill>
                  <a:schemeClr val="accent2">
                    <a:lumMod val="75000"/>
                  </a:schemeClr>
                </a:solidFill>
              </a:rPr>
              <a:t>build</a:t>
            </a:r>
            <a:r>
              <a:rPr lang="fr-FR" sz="2100" dirty="0">
                <a:solidFill>
                  <a:schemeClr val="accent2">
                    <a:lumMod val="75000"/>
                  </a:schemeClr>
                </a:solidFill>
              </a:rPr>
              <a:t> a pronostic model of </a:t>
            </a:r>
            <a:r>
              <a:rPr lang="fr-FR" sz="2100" dirty="0" err="1">
                <a:solidFill>
                  <a:schemeClr val="accent2">
                    <a:lumMod val="75000"/>
                  </a:schemeClr>
                </a:solidFill>
              </a:rPr>
              <a:t>outcome</a:t>
            </a:r>
            <a:r>
              <a:rPr lang="fr-FR" sz="2100" dirty="0">
                <a:solidFill>
                  <a:schemeClr val="accent2">
                    <a:lumMod val="75000"/>
                  </a:schemeClr>
                </a:solidFill>
              </a:rPr>
              <a:t> in 1L/2L </a:t>
            </a:r>
            <a:r>
              <a:rPr lang="fr-FR" sz="2100" dirty="0" err="1">
                <a:solidFill>
                  <a:schemeClr val="accent2">
                    <a:lumMod val="75000"/>
                  </a:schemeClr>
                </a:solidFill>
              </a:rPr>
              <a:t>mNSCL</a:t>
            </a:r>
            <a:r>
              <a:rPr lang="fr-FR" sz="2100" dirty="0">
                <a:solidFill>
                  <a:schemeClr val="accent2">
                    <a:lumMod val="75000"/>
                  </a:schemeClr>
                </a:solidFill>
              </a:rPr>
              <a:t> patients </a:t>
            </a:r>
            <a:r>
              <a:rPr lang="fr-FR" sz="2100" dirty="0" err="1">
                <a:solidFill>
                  <a:schemeClr val="accent2">
                    <a:lumMod val="75000"/>
                  </a:schemeClr>
                </a:solidFill>
              </a:rPr>
              <a:t>treated</a:t>
            </a:r>
            <a:r>
              <a:rPr lang="fr-FR" sz="21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100" dirty="0" err="1">
                <a:solidFill>
                  <a:schemeClr val="accent2">
                    <a:lumMod val="75000"/>
                  </a:schemeClr>
                </a:solidFill>
              </a:rPr>
              <a:t>with</a:t>
            </a:r>
            <a:r>
              <a:rPr lang="fr-FR" sz="2100" dirty="0">
                <a:solidFill>
                  <a:schemeClr val="accent2">
                    <a:lumMod val="75000"/>
                  </a:schemeClr>
                </a:solidFill>
              </a:rPr>
              <a:t> TKI</a:t>
            </a:r>
          </a:p>
          <a:p>
            <a:pPr marL="385763" lvl="2" indent="-385763">
              <a:lnSpc>
                <a:spcPct val="170000"/>
              </a:lnSpc>
              <a:buClr>
                <a:schemeClr val="accent1"/>
              </a:buClr>
              <a:buSzPct val="80000"/>
              <a:buAutoNum type="arabicParenR"/>
              <a:defRPr/>
            </a:pPr>
            <a:endParaRPr lang="fr-FR" sz="750" dirty="0">
              <a:solidFill>
                <a:schemeClr val="accent2">
                  <a:lumMod val="75000"/>
                </a:schemeClr>
              </a:solidFill>
            </a:endParaRPr>
          </a:p>
          <a:p>
            <a:pPr marL="385763" lvl="2" indent="-385763">
              <a:lnSpc>
                <a:spcPct val="170000"/>
              </a:lnSpc>
              <a:buClr>
                <a:schemeClr val="accent1"/>
              </a:buClr>
              <a:buSzPct val="80000"/>
              <a:buAutoNum type="arabicParenR"/>
              <a:defRPr/>
            </a:pPr>
            <a:r>
              <a:rPr lang="fr-FR" sz="2100" u="sng" dirty="0" err="1">
                <a:solidFill>
                  <a:schemeClr val="accent2">
                    <a:lumMod val="75000"/>
                  </a:schemeClr>
                </a:solidFill>
              </a:rPr>
              <a:t>Technical</a:t>
            </a:r>
            <a:r>
              <a:rPr lang="fr-FR" sz="2100" u="sng" dirty="0">
                <a:solidFill>
                  <a:schemeClr val="accent2">
                    <a:lumMod val="75000"/>
                  </a:schemeClr>
                </a:solidFill>
              </a:rPr>
              <a:t> objectives</a:t>
            </a:r>
            <a:r>
              <a:rPr lang="fr-FR" sz="2100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fr-FR" sz="2100" dirty="0" err="1">
                <a:solidFill>
                  <a:schemeClr val="accent2">
                    <a:lumMod val="75000"/>
                  </a:schemeClr>
                </a:solidFill>
              </a:rPr>
              <a:t>build</a:t>
            </a:r>
            <a:r>
              <a:rPr lang="fr-FR" sz="2100" dirty="0">
                <a:solidFill>
                  <a:schemeClr val="accent2">
                    <a:lumMod val="75000"/>
                  </a:schemeClr>
                </a:solidFill>
              </a:rPr>
              <a:t> OSIRIS/HL7* FHIR* </a:t>
            </a:r>
            <a:r>
              <a:rPr lang="fr-FR" sz="2100" dirty="0" err="1">
                <a:solidFill>
                  <a:schemeClr val="accent2">
                    <a:lumMod val="75000"/>
                  </a:schemeClr>
                </a:solidFill>
              </a:rPr>
              <a:t>interoperable</a:t>
            </a:r>
            <a:r>
              <a:rPr lang="fr-FR" sz="21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100" dirty="0" err="1">
                <a:solidFill>
                  <a:schemeClr val="accent2">
                    <a:lumMod val="75000"/>
                  </a:schemeClr>
                </a:solidFill>
              </a:rPr>
              <a:t>databases</a:t>
            </a:r>
            <a:endParaRPr lang="fr-FR" sz="2100" dirty="0">
              <a:solidFill>
                <a:schemeClr val="accent2">
                  <a:lumMod val="75000"/>
                </a:schemeClr>
              </a:solidFill>
            </a:endParaRPr>
          </a:p>
          <a:p>
            <a:pPr marL="385763" lvl="2" indent="-385763">
              <a:lnSpc>
                <a:spcPct val="170000"/>
              </a:lnSpc>
              <a:buClr>
                <a:schemeClr val="accent1"/>
              </a:buClr>
              <a:buSzPct val="80000"/>
              <a:buAutoNum type="arabicParenR"/>
              <a:defRPr/>
            </a:pPr>
            <a:endParaRPr lang="fr-FR" sz="750" dirty="0">
              <a:solidFill>
                <a:schemeClr val="accent2">
                  <a:lumMod val="75000"/>
                </a:schemeClr>
              </a:solidFill>
            </a:endParaRPr>
          </a:p>
          <a:p>
            <a:pPr marL="385763" lvl="2" indent="-385763">
              <a:lnSpc>
                <a:spcPct val="170000"/>
              </a:lnSpc>
              <a:buClr>
                <a:schemeClr val="accent1"/>
              </a:buClr>
              <a:buSzPct val="80000"/>
              <a:buAutoNum type="arabicParenR"/>
              <a:defRPr/>
            </a:pPr>
            <a:r>
              <a:rPr lang="fr-FR" sz="2100" u="sng" dirty="0" err="1">
                <a:solidFill>
                  <a:schemeClr val="accent2">
                    <a:lumMod val="75000"/>
                  </a:schemeClr>
                </a:solidFill>
              </a:rPr>
              <a:t>Statistical</a:t>
            </a:r>
            <a:r>
              <a:rPr lang="fr-FR" sz="2100" u="sng" dirty="0">
                <a:solidFill>
                  <a:schemeClr val="accent2">
                    <a:lumMod val="75000"/>
                  </a:schemeClr>
                </a:solidFill>
              </a:rPr>
              <a:t> objectives</a:t>
            </a:r>
            <a:r>
              <a:rPr lang="fr-FR" sz="2100" dirty="0">
                <a:solidFill>
                  <a:schemeClr val="accent2">
                    <a:lumMod val="75000"/>
                  </a:schemeClr>
                </a:solidFill>
              </a:rPr>
              <a:t> (</a:t>
            </a:r>
            <a:r>
              <a:rPr lang="fr-FR" sz="2100" dirty="0" err="1">
                <a:solidFill>
                  <a:schemeClr val="accent2">
                    <a:lumMod val="75000"/>
                  </a:schemeClr>
                </a:solidFill>
              </a:rPr>
              <a:t>during</a:t>
            </a:r>
            <a:r>
              <a:rPr lang="fr-FR" sz="2100" dirty="0">
                <a:solidFill>
                  <a:schemeClr val="accent2">
                    <a:lumMod val="75000"/>
                  </a:schemeClr>
                </a:solidFill>
              </a:rPr>
              <a:t> the 18 </a:t>
            </a:r>
            <a:r>
              <a:rPr lang="fr-FR" sz="2100" dirty="0" err="1">
                <a:solidFill>
                  <a:schemeClr val="accent2">
                    <a:lumMod val="75000"/>
                  </a:schemeClr>
                </a:solidFill>
              </a:rPr>
              <a:t>months</a:t>
            </a:r>
            <a:r>
              <a:rPr lang="fr-FR" sz="2100" dirty="0">
                <a:solidFill>
                  <a:schemeClr val="accent2">
                    <a:lumMod val="75000"/>
                  </a:schemeClr>
                </a:solidFill>
              </a:rPr>
              <a:t>): </a:t>
            </a:r>
          </a:p>
          <a:p>
            <a:pPr marL="342900" lvl="2" indent="-342900">
              <a:lnSpc>
                <a:spcPct val="170000"/>
              </a:lnSpc>
              <a:buClr>
                <a:schemeClr val="accent1"/>
              </a:buClr>
              <a:buSzPct val="80000"/>
              <a:defRPr/>
            </a:pPr>
            <a:r>
              <a:rPr lang="fr-FR" sz="2100" dirty="0">
                <a:solidFill>
                  <a:schemeClr val="accent2">
                    <a:lumMod val="75000"/>
                  </a:schemeClr>
                </a:solidFill>
              </a:rPr>
              <a:t>Test the performance of center-</a:t>
            </a:r>
            <a:r>
              <a:rPr lang="fr-FR" sz="2100" dirty="0" err="1">
                <a:solidFill>
                  <a:schemeClr val="accent2">
                    <a:lumMod val="75000"/>
                  </a:schemeClr>
                </a:solidFill>
              </a:rPr>
              <a:t>based</a:t>
            </a:r>
            <a:r>
              <a:rPr lang="fr-FR" sz="21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100" dirty="0" err="1">
                <a:solidFill>
                  <a:schemeClr val="accent2">
                    <a:lumMod val="75000"/>
                  </a:schemeClr>
                </a:solidFill>
              </a:rPr>
              <a:t>models</a:t>
            </a:r>
            <a:r>
              <a:rPr lang="fr-FR" sz="2100" dirty="0">
                <a:solidFill>
                  <a:schemeClr val="accent2">
                    <a:lumMod val="75000"/>
                  </a:schemeClr>
                </a:solidFill>
              </a:rPr>
              <a:t> on the </a:t>
            </a:r>
            <a:r>
              <a:rPr lang="fr-FR" sz="2100" dirty="0" err="1">
                <a:solidFill>
                  <a:schemeClr val="accent2">
                    <a:lumMod val="75000"/>
                  </a:schemeClr>
                </a:solidFill>
              </a:rPr>
              <a:t>cohorts</a:t>
            </a:r>
            <a:r>
              <a:rPr lang="fr-FR" sz="2100" dirty="0">
                <a:solidFill>
                  <a:schemeClr val="accent2">
                    <a:lumMod val="75000"/>
                  </a:schemeClr>
                </a:solidFill>
              </a:rPr>
              <a:t>  of the </a:t>
            </a:r>
            <a:r>
              <a:rPr lang="fr-FR" sz="2100" dirty="0" err="1">
                <a:solidFill>
                  <a:schemeClr val="accent2">
                    <a:lumMod val="75000"/>
                  </a:schemeClr>
                </a:solidFill>
              </a:rPr>
              <a:t>other</a:t>
            </a:r>
            <a:r>
              <a:rPr lang="fr-FR" sz="2100" dirty="0">
                <a:solidFill>
                  <a:schemeClr val="accent2">
                    <a:lumMod val="75000"/>
                  </a:schemeClr>
                </a:solidFill>
              </a:rPr>
              <a:t> center</a:t>
            </a:r>
          </a:p>
          <a:p>
            <a:pPr marL="342900" lvl="2" indent="-342900">
              <a:lnSpc>
                <a:spcPct val="170000"/>
              </a:lnSpc>
              <a:buClr>
                <a:schemeClr val="accent1"/>
              </a:buClr>
              <a:buSzPct val="80000"/>
              <a:defRPr/>
            </a:pPr>
            <a:r>
              <a:rPr lang="fr-FR" sz="2100" dirty="0">
                <a:solidFill>
                  <a:schemeClr val="accent2">
                    <a:lumMod val="75000"/>
                  </a:schemeClr>
                </a:solidFill>
              </a:rPr>
              <a:t>Long </a:t>
            </a:r>
            <a:r>
              <a:rPr lang="fr-FR" sz="2100" dirty="0" err="1">
                <a:solidFill>
                  <a:schemeClr val="accent2">
                    <a:lumMod val="75000"/>
                  </a:schemeClr>
                </a:solidFill>
              </a:rPr>
              <a:t>term</a:t>
            </a:r>
            <a:r>
              <a:rPr lang="fr-FR" sz="2100" dirty="0">
                <a:solidFill>
                  <a:schemeClr val="accent2">
                    <a:lumMod val="75000"/>
                  </a:schemeClr>
                </a:solidFill>
              </a:rPr>
              <a:t> ambition: </a:t>
            </a:r>
            <a:r>
              <a:rPr lang="fr-FR" sz="2100" dirty="0" err="1">
                <a:solidFill>
                  <a:schemeClr val="accent2">
                    <a:lumMod val="75000"/>
                  </a:schemeClr>
                </a:solidFill>
              </a:rPr>
              <a:t>build</a:t>
            </a:r>
            <a:r>
              <a:rPr lang="fr-FR" sz="21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1950" dirty="0">
                <a:solidFill>
                  <a:schemeClr val="accent2">
                    <a:lumMod val="75000"/>
                  </a:schemeClr>
                </a:solidFill>
              </a:rPr>
              <a:t>« </a:t>
            </a:r>
            <a:r>
              <a:rPr lang="fr-FR" sz="1950" dirty="0" err="1">
                <a:solidFill>
                  <a:schemeClr val="accent2">
                    <a:lumMod val="75000"/>
                  </a:schemeClr>
                </a:solidFill>
              </a:rPr>
              <a:t>actual</a:t>
            </a:r>
            <a:r>
              <a:rPr lang="fr-FR" sz="1950" dirty="0">
                <a:solidFill>
                  <a:schemeClr val="accent2">
                    <a:lumMod val="75000"/>
                  </a:schemeClr>
                </a:solidFill>
              </a:rPr>
              <a:t> » </a:t>
            </a:r>
            <a:r>
              <a:rPr lang="fr-FR" sz="1950" dirty="0" err="1">
                <a:solidFill>
                  <a:schemeClr val="accent2">
                    <a:lumMod val="75000"/>
                  </a:schemeClr>
                </a:solidFill>
              </a:rPr>
              <a:t>federated</a:t>
            </a:r>
            <a:r>
              <a:rPr lang="fr-FR" sz="1950" dirty="0">
                <a:solidFill>
                  <a:schemeClr val="accent2">
                    <a:lumMod val="75000"/>
                  </a:schemeClr>
                </a:solidFill>
              </a:rPr>
              <a:t> Data </a:t>
            </a:r>
            <a:r>
              <a:rPr lang="fr-FR" sz="1950" dirty="0" err="1">
                <a:solidFill>
                  <a:schemeClr val="accent2">
                    <a:lumMod val="75000"/>
                  </a:schemeClr>
                </a:solidFill>
              </a:rPr>
              <a:t>Analysis</a:t>
            </a:r>
            <a:r>
              <a:rPr lang="fr-FR" sz="195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1950" dirty="0" err="1">
                <a:solidFill>
                  <a:schemeClr val="accent2">
                    <a:lumMod val="75000"/>
                  </a:schemeClr>
                </a:solidFill>
              </a:rPr>
              <a:t>after</a:t>
            </a:r>
            <a:r>
              <a:rPr lang="fr-FR" sz="195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1950" dirty="0" err="1">
                <a:solidFill>
                  <a:schemeClr val="accent2">
                    <a:lumMod val="75000"/>
                  </a:schemeClr>
                </a:solidFill>
              </a:rPr>
              <a:t>completion</a:t>
            </a:r>
            <a:r>
              <a:rPr lang="fr-FR" sz="1950" dirty="0">
                <a:solidFill>
                  <a:schemeClr val="accent2">
                    <a:lumMod val="75000"/>
                  </a:schemeClr>
                </a:solidFill>
              </a:rPr>
              <a:t> of the pilot phase (to </a:t>
            </a:r>
            <a:r>
              <a:rPr lang="fr-FR" sz="1950" dirty="0" err="1">
                <a:solidFill>
                  <a:schemeClr val="accent2">
                    <a:lumMod val="75000"/>
                  </a:schemeClr>
                </a:solidFill>
              </a:rPr>
              <a:t>be</a:t>
            </a:r>
            <a:r>
              <a:rPr lang="fr-FR" sz="195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1950" dirty="0" err="1">
                <a:solidFill>
                  <a:schemeClr val="accent2">
                    <a:lumMod val="75000"/>
                  </a:schemeClr>
                </a:solidFill>
              </a:rPr>
              <a:t>funded</a:t>
            </a:r>
            <a:r>
              <a:rPr lang="fr-FR" sz="1950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marL="342900" lvl="2" indent="-342900">
              <a:lnSpc>
                <a:spcPct val="170000"/>
              </a:lnSpc>
              <a:buClr>
                <a:schemeClr val="accent1"/>
              </a:buClr>
              <a:buSzPct val="80000"/>
              <a:defRPr/>
            </a:pPr>
            <a:endParaRPr lang="fr-FR" sz="750" dirty="0">
              <a:solidFill>
                <a:schemeClr val="accent2">
                  <a:lumMod val="75000"/>
                </a:schemeClr>
              </a:solidFill>
            </a:endParaRPr>
          </a:p>
          <a:p>
            <a:pPr marL="0" lvl="2" indent="0">
              <a:lnSpc>
                <a:spcPct val="170000"/>
              </a:lnSpc>
              <a:buClr>
                <a:schemeClr val="accent1"/>
              </a:buClr>
              <a:buSzPct val="80000"/>
              <a:buNone/>
              <a:defRPr/>
            </a:pPr>
            <a:r>
              <a:rPr lang="fr-FR" dirty="0">
                <a:solidFill>
                  <a:srgbClr val="0070C0"/>
                </a:solidFill>
              </a:rPr>
              <a:t>4)         </a:t>
            </a:r>
            <a:r>
              <a:rPr lang="fr-FR" sz="2175" dirty="0" err="1">
                <a:solidFill>
                  <a:schemeClr val="accent2">
                    <a:lumMod val="75000"/>
                  </a:schemeClr>
                </a:solidFill>
              </a:rPr>
              <a:t>Work</a:t>
            </a:r>
            <a:r>
              <a:rPr lang="fr-FR" sz="2175" dirty="0">
                <a:solidFill>
                  <a:schemeClr val="accent2">
                    <a:lumMod val="75000"/>
                  </a:schemeClr>
                </a:solidFill>
              </a:rPr>
              <a:t> on the </a:t>
            </a:r>
            <a:r>
              <a:rPr lang="fr-FR" sz="2175" dirty="0" err="1">
                <a:solidFill>
                  <a:schemeClr val="accent2">
                    <a:lumMod val="75000"/>
                  </a:schemeClr>
                </a:solidFill>
              </a:rPr>
              <a:t>quality</a:t>
            </a:r>
            <a:r>
              <a:rPr lang="fr-FR" sz="2175" dirty="0">
                <a:solidFill>
                  <a:schemeClr val="accent2">
                    <a:lumMod val="75000"/>
                  </a:schemeClr>
                </a:solidFill>
              </a:rPr>
              <a:t> of the data </a:t>
            </a:r>
            <a:r>
              <a:rPr lang="fr-FR" sz="2175" dirty="0" err="1">
                <a:solidFill>
                  <a:schemeClr val="accent2">
                    <a:lumMod val="75000"/>
                  </a:schemeClr>
                </a:solidFill>
              </a:rPr>
              <a:t>entered</a:t>
            </a:r>
            <a:r>
              <a:rPr lang="fr-FR" sz="2175" dirty="0">
                <a:solidFill>
                  <a:schemeClr val="accent2">
                    <a:lumMod val="75000"/>
                  </a:schemeClr>
                </a:solidFill>
              </a:rPr>
              <a:t> (</a:t>
            </a:r>
            <a:r>
              <a:rPr lang="fr-FR" sz="2175" dirty="0" err="1">
                <a:solidFill>
                  <a:schemeClr val="accent2">
                    <a:lumMod val="75000"/>
                  </a:schemeClr>
                </a:solidFill>
              </a:rPr>
              <a:t>manual</a:t>
            </a:r>
            <a:r>
              <a:rPr lang="fr-FR" sz="2175" dirty="0">
                <a:solidFill>
                  <a:schemeClr val="accent2">
                    <a:lumMod val="75000"/>
                  </a:schemeClr>
                </a:solidFill>
              </a:rPr>
              <a:t> versus </a:t>
            </a:r>
            <a:r>
              <a:rPr lang="fr-FR" sz="2175" dirty="0" err="1">
                <a:solidFill>
                  <a:schemeClr val="accent2">
                    <a:lumMod val="75000"/>
                  </a:schemeClr>
                </a:solidFill>
              </a:rPr>
              <a:t>automated</a:t>
            </a:r>
            <a:r>
              <a:rPr lang="fr-FR" sz="2175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175" dirty="0" err="1">
                <a:solidFill>
                  <a:schemeClr val="accent2">
                    <a:lumMod val="75000"/>
                  </a:schemeClr>
                </a:solidFill>
              </a:rPr>
              <a:t>comparison</a:t>
            </a:r>
            <a:r>
              <a:rPr lang="fr-FR" sz="2175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175" dirty="0" err="1">
                <a:solidFill>
                  <a:schemeClr val="accent2">
                    <a:lumMod val="75000"/>
                  </a:schemeClr>
                </a:solidFill>
              </a:rPr>
              <a:t>when</a:t>
            </a:r>
            <a:r>
              <a:rPr lang="fr-FR" sz="2175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175" dirty="0" err="1">
                <a:solidFill>
                  <a:schemeClr val="accent2">
                    <a:lumMod val="75000"/>
                  </a:schemeClr>
                </a:solidFill>
              </a:rPr>
              <a:t>filling</a:t>
            </a:r>
            <a:r>
              <a:rPr lang="fr-FR" sz="2175" dirty="0">
                <a:solidFill>
                  <a:schemeClr val="accent2">
                    <a:lumMod val="75000"/>
                  </a:schemeClr>
                </a:solidFill>
              </a:rPr>
              <a:t> the </a:t>
            </a:r>
            <a:r>
              <a:rPr lang="fr-FR" sz="2175" dirty="0" err="1">
                <a:solidFill>
                  <a:schemeClr val="accent2">
                    <a:lumMod val="75000"/>
                  </a:schemeClr>
                </a:solidFill>
              </a:rPr>
              <a:t>database</a:t>
            </a:r>
            <a:r>
              <a:rPr lang="fr-FR" sz="2175" dirty="0">
                <a:solidFill>
                  <a:schemeClr val="accent2">
                    <a:lumMod val="75000"/>
                  </a:schemeClr>
                </a:solidFill>
              </a:rPr>
              <a:t> by the </a:t>
            </a:r>
            <a:r>
              <a:rPr lang="fr-FR" sz="2175" dirty="0" err="1">
                <a:solidFill>
                  <a:schemeClr val="accent2">
                    <a:lumMod val="75000"/>
                  </a:schemeClr>
                </a:solidFill>
              </a:rPr>
              <a:t>ARCs</a:t>
            </a:r>
            <a:r>
              <a:rPr lang="fr-FR" sz="2175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33410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347346" y="806827"/>
            <a:ext cx="1928944" cy="577319"/>
          </a:xfrm>
        </p:spPr>
        <p:txBody>
          <a:bodyPr>
            <a:normAutofit/>
          </a:bodyPr>
          <a:lstStyle/>
          <a:p>
            <a:pPr>
              <a:tabLst>
                <a:tab pos="1212026" algn="l"/>
              </a:tabLst>
            </a:pPr>
            <a:r>
              <a:rPr lang="fr-FR" sz="2400" dirty="0">
                <a:solidFill>
                  <a:schemeClr val="accent5">
                    <a:lumMod val="50000"/>
                  </a:schemeClr>
                </a:solidFill>
                <a:ea typeface="+mn-ea"/>
                <a:cs typeface="+mn-cs"/>
              </a:rPr>
              <a:t>Project team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5733C-2967-4169-A557-287DFA873B69}" type="slidenum">
              <a:rPr lang="fr-FR" sz="1050" b="1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fr-FR" sz="1050" b="1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3" y="4515077"/>
            <a:ext cx="1191008" cy="143789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" y="2511541"/>
            <a:ext cx="1126505" cy="401036"/>
          </a:xfrm>
          <a:prstGeom prst="rect">
            <a:avLst/>
          </a:prstGeom>
          <a:effectLst/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321" y="2425489"/>
            <a:ext cx="1215655" cy="572951"/>
          </a:xfrm>
          <a:prstGeom prst="rect">
            <a:avLst/>
          </a:prstGeom>
          <a:effectLst/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540" y="1388974"/>
            <a:ext cx="990191" cy="450563"/>
          </a:xfrm>
          <a:prstGeom prst="rect">
            <a:avLst/>
          </a:prstGeom>
        </p:spPr>
      </p:pic>
      <p:pic>
        <p:nvPicPr>
          <p:cNvPr id="11" name="Image 16" descr="Une image contenant dessin&#10;&#10;Description générée automatiquement">
            <a:extLst>
              <a:ext uri="{FF2B5EF4-FFF2-40B4-BE49-F238E27FC236}">
                <a16:creationId xmlns:a16="http://schemas.microsoft.com/office/drawing/2014/main" id="{B87CD7A1-7600-47CE-9BBD-761F585CF5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120" t="30681" r="29638" b="29879"/>
          <a:stretch/>
        </p:blipFill>
        <p:spPr>
          <a:xfrm>
            <a:off x="6149171" y="1089925"/>
            <a:ext cx="902148" cy="8841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1676" y="3696382"/>
            <a:ext cx="1588952" cy="589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prstClr val="white"/>
                </a:solidFill>
              </a:rPr>
              <a:t>Carlo </a:t>
            </a:r>
            <a:r>
              <a:rPr lang="fr-FR" sz="1050" b="1" dirty="0" err="1">
                <a:solidFill>
                  <a:prstClr val="white"/>
                </a:solidFill>
              </a:rPr>
              <a:t>Lucchesi</a:t>
            </a:r>
            <a:r>
              <a:rPr lang="fr-FR" sz="1050" b="1" dirty="0">
                <a:solidFill>
                  <a:prstClr val="white"/>
                </a:solidFill>
              </a:rPr>
              <a:t> </a:t>
            </a:r>
          </a:p>
          <a:p>
            <a:pPr algn="ctr"/>
            <a:r>
              <a:rPr lang="fr-FR" sz="1050" b="1" dirty="0" err="1">
                <a:solidFill>
                  <a:prstClr val="white"/>
                </a:solidFill>
              </a:rPr>
              <a:t>Yec’han</a:t>
            </a:r>
            <a:r>
              <a:rPr lang="fr-FR" sz="1050" b="1" dirty="0">
                <a:solidFill>
                  <a:prstClr val="white"/>
                </a:solidFill>
              </a:rPr>
              <a:t> </a:t>
            </a:r>
            <a:r>
              <a:rPr lang="fr-FR" sz="1050" b="1" dirty="0" err="1">
                <a:solidFill>
                  <a:prstClr val="white"/>
                </a:solidFill>
              </a:rPr>
              <a:t>Laizet</a:t>
            </a:r>
            <a:r>
              <a:rPr lang="fr-FR" sz="1050" b="1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9451" y="3016419"/>
            <a:ext cx="1571177" cy="589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prstClr val="white"/>
                </a:solidFill>
              </a:rPr>
              <a:t>Dr Sophie Cousin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2416" y="4548986"/>
            <a:ext cx="1488755" cy="121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prstClr val="white"/>
                </a:solidFill>
              </a:rPr>
              <a:t>Dr Isabelle </a:t>
            </a:r>
            <a:r>
              <a:rPr lang="fr-FR" sz="1050" b="1" dirty="0" err="1">
                <a:solidFill>
                  <a:prstClr val="white"/>
                </a:solidFill>
              </a:rPr>
              <a:t>Soubeyran</a:t>
            </a:r>
            <a:endParaRPr lang="fr-FR" sz="1050" b="1" dirty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4693" y="1176679"/>
            <a:ext cx="1194396" cy="589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prstClr val="white"/>
                </a:solidFill>
              </a:rPr>
              <a:t>Pr Pierre </a:t>
            </a:r>
            <a:r>
              <a:rPr lang="fr-FR" sz="1050" b="1" dirty="0" err="1">
                <a:solidFill>
                  <a:prstClr val="white"/>
                </a:solidFill>
              </a:rPr>
              <a:t>Soubeyran</a:t>
            </a:r>
            <a:endParaRPr lang="fr-FR" sz="1050" b="1" dirty="0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915432" y="2838331"/>
            <a:ext cx="3345962" cy="58988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1F497D">
                    <a:lumMod val="75000"/>
                  </a:srgbClr>
                </a:solidFill>
              </a:rPr>
              <a:t>Pr Nicolas Girard</a:t>
            </a:r>
          </a:p>
          <a:p>
            <a:pPr algn="ctr"/>
            <a:r>
              <a:rPr lang="fr-FR" sz="1050" b="1" dirty="0">
                <a:solidFill>
                  <a:srgbClr val="1F497D">
                    <a:lumMod val="75000"/>
                  </a:srgbClr>
                </a:solidFill>
              </a:rPr>
              <a:t>Dr Alain </a:t>
            </a:r>
            <a:r>
              <a:rPr lang="fr-FR" sz="1050" b="1" dirty="0" err="1">
                <a:solidFill>
                  <a:srgbClr val="1F497D">
                    <a:lumMod val="75000"/>
                  </a:srgbClr>
                </a:solidFill>
              </a:rPr>
              <a:t>Livartowski</a:t>
            </a:r>
            <a:endParaRPr lang="fr-FR" sz="1050" b="1" dirty="0">
              <a:solidFill>
                <a:srgbClr val="1F497D">
                  <a:lumMod val="75000"/>
                </a:srgb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873111" y="3648403"/>
            <a:ext cx="3461160" cy="58988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1F497D">
                    <a:lumMod val="75000"/>
                  </a:srgbClr>
                </a:solidFill>
              </a:rPr>
              <a:t>Julien Guérin, Laetitia </a:t>
            </a:r>
            <a:r>
              <a:rPr lang="fr-FR" sz="1050" b="1" dirty="0" err="1">
                <a:solidFill>
                  <a:srgbClr val="1F497D">
                    <a:lumMod val="75000"/>
                  </a:srgbClr>
                </a:solidFill>
              </a:rPr>
              <a:t>Chanas</a:t>
            </a:r>
            <a:endParaRPr lang="fr-FR" sz="1050" b="1" dirty="0">
              <a:solidFill>
                <a:srgbClr val="1F497D">
                  <a:lumMod val="75000"/>
                </a:srgb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109444" y="1260409"/>
            <a:ext cx="1732968" cy="58988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1F497D">
                    <a:lumMod val="75000"/>
                  </a:srgbClr>
                </a:solidFill>
              </a:rPr>
              <a:t>Sergio </a:t>
            </a:r>
          </a:p>
          <a:p>
            <a:pPr algn="ctr"/>
            <a:r>
              <a:rPr lang="fr-FR" sz="1050" b="1" dirty="0">
                <a:solidFill>
                  <a:srgbClr val="1F497D">
                    <a:lumMod val="75000"/>
                  </a:srgbClr>
                </a:solidFill>
              </a:rPr>
              <a:t>Roman </a:t>
            </a:r>
            <a:r>
              <a:rPr lang="fr-FR" sz="1050" b="1" dirty="0" err="1">
                <a:solidFill>
                  <a:srgbClr val="1F497D">
                    <a:lumMod val="75000"/>
                  </a:srgbClr>
                </a:solidFill>
              </a:rPr>
              <a:t>Roman</a:t>
            </a:r>
            <a:endParaRPr lang="fr-FR" sz="1050" b="1" dirty="0">
              <a:solidFill>
                <a:srgbClr val="1F497D">
                  <a:lumMod val="75000"/>
                </a:srgb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19614" y="1884813"/>
            <a:ext cx="3695779" cy="522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prstClr val="white"/>
                </a:solidFill>
              </a:rPr>
              <a:t>Christelle LIARD, programme manager</a:t>
            </a:r>
          </a:p>
          <a:p>
            <a:pPr algn="ctr"/>
            <a:r>
              <a:rPr lang="fr-FR" sz="1050" b="1" dirty="0">
                <a:solidFill>
                  <a:prstClr val="white"/>
                </a:solidFill>
              </a:rPr>
              <a:t>Lisa  MARCHEVAL junior PM</a:t>
            </a:r>
          </a:p>
          <a:p>
            <a:pPr algn="ctr"/>
            <a:r>
              <a:rPr lang="fr-FR" sz="1050" b="1" dirty="0">
                <a:solidFill>
                  <a:prstClr val="white"/>
                </a:solidFill>
              </a:rPr>
              <a:t>Communication: Nathalie Caplet and Lise </a:t>
            </a:r>
            <a:r>
              <a:rPr lang="fr-FR" sz="1050" b="1" dirty="0" err="1">
                <a:solidFill>
                  <a:prstClr val="white"/>
                </a:solidFill>
              </a:rPr>
              <a:t>Molimard</a:t>
            </a:r>
            <a:endParaRPr lang="fr-FR" sz="1050" b="1" dirty="0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857833" y="2097895"/>
            <a:ext cx="3461160" cy="58988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1F497D">
                    <a:lumMod val="75000"/>
                  </a:srgbClr>
                </a:solidFill>
              </a:rPr>
              <a:t>Elisabeth Hess, programme manager</a:t>
            </a:r>
          </a:p>
          <a:p>
            <a:pPr algn="ctr"/>
            <a:r>
              <a:rPr lang="fr-FR" sz="1050" b="1" dirty="0">
                <a:solidFill>
                  <a:srgbClr val="1F497D">
                    <a:lumMod val="75000"/>
                  </a:srgbClr>
                </a:solidFill>
              </a:rPr>
              <a:t>Communication: Ambre </a:t>
            </a:r>
            <a:r>
              <a:rPr lang="fr-FR" sz="1050" b="1" dirty="0" err="1">
                <a:solidFill>
                  <a:srgbClr val="1F497D">
                    <a:lumMod val="75000"/>
                  </a:srgbClr>
                </a:solidFill>
              </a:rPr>
              <a:t>Anirah</a:t>
            </a:r>
            <a:endParaRPr lang="fr-FR" sz="1050" b="1" dirty="0">
              <a:solidFill>
                <a:srgbClr val="1F497D">
                  <a:lumMod val="75000"/>
                </a:srgb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108255" y="3696966"/>
            <a:ext cx="1588952" cy="589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prstClr val="white"/>
                </a:solidFill>
              </a:rPr>
              <a:t>Dr Vianney </a:t>
            </a:r>
            <a:r>
              <a:rPr lang="fr-FR" sz="1050" b="1" dirty="0" err="1">
                <a:solidFill>
                  <a:prstClr val="white"/>
                </a:solidFill>
              </a:rPr>
              <a:t>Jouhet</a:t>
            </a:r>
            <a:endParaRPr lang="fr-FR" sz="1050" b="1" dirty="0">
              <a:solidFill>
                <a:prstClr val="white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154375" y="3027530"/>
            <a:ext cx="1418777" cy="589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prstClr val="white"/>
                </a:solidFill>
              </a:rPr>
              <a:t>Dr Charlotte </a:t>
            </a:r>
            <a:r>
              <a:rPr lang="fr-FR" sz="1050" b="1" dirty="0" err="1">
                <a:solidFill>
                  <a:prstClr val="white"/>
                </a:solidFill>
              </a:rPr>
              <a:t>Domblides</a:t>
            </a:r>
            <a:endParaRPr lang="fr-FR" sz="1050" b="1" dirty="0">
              <a:solidFill>
                <a:prstClr val="white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108255" y="4548986"/>
            <a:ext cx="1488755" cy="121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prstClr val="white"/>
                </a:solidFill>
              </a:rPr>
              <a:t>Dr Charline </a:t>
            </a:r>
            <a:r>
              <a:rPr lang="fr-FR" sz="1050" b="1" dirty="0" err="1">
                <a:solidFill>
                  <a:prstClr val="white"/>
                </a:solidFill>
              </a:rPr>
              <a:t>Caumont</a:t>
            </a:r>
            <a:endParaRPr lang="fr-FR" sz="1050" b="1" dirty="0">
              <a:solidFill>
                <a:prstClr val="white"/>
              </a:solidFill>
            </a:endParaRPr>
          </a:p>
          <a:p>
            <a:pPr algn="ctr"/>
            <a:r>
              <a:rPr lang="fr-FR" sz="1050" b="1" dirty="0">
                <a:solidFill>
                  <a:prstClr val="white"/>
                </a:solidFill>
              </a:rPr>
              <a:t>Pr Jean-Philippe </a:t>
            </a:r>
            <a:r>
              <a:rPr lang="fr-FR" sz="1050" b="1" dirty="0" err="1">
                <a:solidFill>
                  <a:prstClr val="white"/>
                </a:solidFill>
              </a:rPr>
              <a:t>Merlio</a:t>
            </a:r>
            <a:endParaRPr lang="fr-FR" sz="1050" b="1" dirty="0">
              <a:solidFill>
                <a:prstClr val="white"/>
              </a:solidFill>
            </a:endParaRPr>
          </a:p>
          <a:p>
            <a:pPr algn="ctr"/>
            <a:endParaRPr lang="fr-FR" sz="1050" b="1" dirty="0">
              <a:solidFill>
                <a:prstClr val="white"/>
              </a:solidFill>
            </a:endParaRPr>
          </a:p>
          <a:p>
            <a:pPr algn="ctr"/>
            <a:r>
              <a:rPr lang="fr-FR" sz="1050" b="1" dirty="0">
                <a:solidFill>
                  <a:prstClr val="white"/>
                </a:solidFill>
              </a:rPr>
              <a:t>Dr Hugues </a:t>
            </a:r>
            <a:r>
              <a:rPr lang="fr-FR" sz="1050" b="1" dirty="0" err="1">
                <a:solidFill>
                  <a:prstClr val="white"/>
                </a:solidFill>
              </a:rPr>
              <a:t>Begueret</a:t>
            </a:r>
            <a:endParaRPr lang="fr-FR" sz="1050" b="1" dirty="0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915432" y="4828816"/>
            <a:ext cx="3461160" cy="58988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rgbClr val="1F497D">
                    <a:lumMod val="75000"/>
                  </a:srgbClr>
                </a:solidFill>
              </a:rPr>
              <a:t>Dr </a:t>
            </a:r>
            <a:r>
              <a:rPr lang="fr-FR" sz="1050" b="1" dirty="0" err="1">
                <a:solidFill>
                  <a:srgbClr val="1F497D">
                    <a:lumMod val="75000"/>
                  </a:srgbClr>
                </a:solidFill>
              </a:rPr>
              <a:t>Celine</a:t>
            </a:r>
            <a:r>
              <a:rPr lang="fr-FR" sz="1050" b="1" dirty="0">
                <a:solidFill>
                  <a:srgbClr val="1F497D">
                    <a:lumMod val="75000"/>
                  </a:srgbClr>
                </a:solidFill>
              </a:rPr>
              <a:t> Callens </a:t>
            </a:r>
          </a:p>
        </p:txBody>
      </p:sp>
      <p:sp>
        <p:nvSpPr>
          <p:cNvPr id="28" name="Ellipse 27"/>
          <p:cNvSpPr/>
          <p:nvPr/>
        </p:nvSpPr>
        <p:spPr>
          <a:xfrm>
            <a:off x="3583261" y="2945883"/>
            <a:ext cx="1764326" cy="616141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prstClr val="white"/>
                </a:solidFill>
              </a:rPr>
              <a:t>ONCOLOGISTS</a:t>
            </a:r>
          </a:p>
        </p:txBody>
      </p:sp>
      <p:sp>
        <p:nvSpPr>
          <p:cNvPr id="29" name="Ellipse 28"/>
          <p:cNvSpPr/>
          <p:nvPr/>
        </p:nvSpPr>
        <p:spPr>
          <a:xfrm>
            <a:off x="2836532" y="4048049"/>
            <a:ext cx="3181613" cy="616141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prstClr val="white"/>
                </a:solidFill>
              </a:rPr>
              <a:t>DATA EXPERTS: </a:t>
            </a:r>
            <a:r>
              <a:rPr lang="fr-FR" sz="1050" b="1" dirty="0" err="1">
                <a:solidFill>
                  <a:prstClr val="white"/>
                </a:solidFill>
              </a:rPr>
              <a:t>Bioinformaticiens</a:t>
            </a:r>
            <a:r>
              <a:rPr lang="fr-FR" sz="1050" b="1" dirty="0">
                <a:solidFill>
                  <a:prstClr val="white"/>
                </a:solidFill>
              </a:rPr>
              <a:t>, data </a:t>
            </a:r>
            <a:r>
              <a:rPr lang="fr-FR" sz="1050" b="1" dirty="0" err="1">
                <a:solidFill>
                  <a:prstClr val="white"/>
                </a:solidFill>
              </a:rPr>
              <a:t>analysts</a:t>
            </a:r>
            <a:r>
              <a:rPr lang="fr-FR" sz="1050" b="1" dirty="0">
                <a:solidFill>
                  <a:prstClr val="white"/>
                </a:solidFill>
              </a:rPr>
              <a:t>, </a:t>
            </a:r>
            <a:r>
              <a:rPr lang="fr-FR" sz="1050" b="1" dirty="0" err="1">
                <a:solidFill>
                  <a:prstClr val="white"/>
                </a:solidFill>
              </a:rPr>
              <a:t>medical</a:t>
            </a:r>
            <a:r>
              <a:rPr lang="fr-FR" sz="1050" b="1" dirty="0">
                <a:solidFill>
                  <a:prstClr val="white"/>
                </a:solidFill>
              </a:rPr>
              <a:t> </a:t>
            </a:r>
            <a:r>
              <a:rPr lang="fr-FR" sz="1050" b="1" dirty="0" err="1">
                <a:solidFill>
                  <a:prstClr val="white"/>
                </a:solidFill>
              </a:rPr>
              <a:t>analysts</a:t>
            </a:r>
            <a:endParaRPr lang="fr-FR" sz="1050" b="1" dirty="0">
              <a:solidFill>
                <a:prstClr val="white"/>
              </a:solidFill>
            </a:endParaRPr>
          </a:p>
        </p:txBody>
      </p:sp>
      <p:sp>
        <p:nvSpPr>
          <p:cNvPr id="30" name="Ellipse 29"/>
          <p:cNvSpPr/>
          <p:nvPr/>
        </p:nvSpPr>
        <p:spPr>
          <a:xfrm>
            <a:off x="3338975" y="5198910"/>
            <a:ext cx="2810196" cy="616141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prstClr val="white"/>
                </a:solidFill>
              </a:rPr>
              <a:t>CLINICAL EXPERTS</a:t>
            </a:r>
          </a:p>
          <a:p>
            <a:pPr algn="ctr"/>
            <a:r>
              <a:rPr lang="fr-FR" sz="1050" b="1" dirty="0" err="1">
                <a:solidFill>
                  <a:prstClr val="white"/>
                </a:solidFill>
              </a:rPr>
              <a:t>Biologists</a:t>
            </a:r>
            <a:r>
              <a:rPr lang="fr-FR" sz="1050" b="1" dirty="0">
                <a:solidFill>
                  <a:prstClr val="white"/>
                </a:solidFill>
              </a:rPr>
              <a:t>/</a:t>
            </a:r>
            <a:r>
              <a:rPr lang="fr-FR" sz="1050" b="1" dirty="0" err="1">
                <a:solidFill>
                  <a:prstClr val="white"/>
                </a:solidFill>
              </a:rPr>
              <a:t>anatomopathologists</a:t>
            </a:r>
            <a:endParaRPr lang="fr-FR" sz="1050" b="1" dirty="0">
              <a:solidFill>
                <a:prstClr val="white"/>
              </a:solidFill>
            </a:endParaRPr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8979" y="1102155"/>
            <a:ext cx="564385" cy="71959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5244" y="1432306"/>
            <a:ext cx="709588" cy="69381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930" y="1446867"/>
            <a:ext cx="679258" cy="679258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3613" y="2147800"/>
            <a:ext cx="599705" cy="599705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921122FE-6BA9-404A-A448-5AE63D1D7B7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4510" t="19346" r="16834" b="40791"/>
          <a:stretch/>
        </p:blipFill>
        <p:spPr>
          <a:xfrm>
            <a:off x="1324360" y="4103033"/>
            <a:ext cx="564842" cy="785774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299" y="2934110"/>
            <a:ext cx="741421" cy="69348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8" t="6325" r="49407" b="33011"/>
          <a:stretch/>
        </p:blipFill>
        <p:spPr>
          <a:xfrm flipH="1">
            <a:off x="7564214" y="4661783"/>
            <a:ext cx="823428" cy="83963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1" r="25249"/>
          <a:stretch/>
        </p:blipFill>
        <p:spPr>
          <a:xfrm>
            <a:off x="8306259" y="2575674"/>
            <a:ext cx="802245" cy="1072728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29"/>
          <a:stretch/>
        </p:blipFill>
        <p:spPr>
          <a:xfrm>
            <a:off x="7545302" y="2542591"/>
            <a:ext cx="702726" cy="1086608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800" y="1176678"/>
            <a:ext cx="719610" cy="71961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904" y="5225013"/>
            <a:ext cx="635840" cy="635840"/>
          </a:xfrm>
          <a:prstGeom prst="rect">
            <a:avLst/>
          </a:prstGeom>
        </p:spPr>
      </p:pic>
      <p:pic>
        <p:nvPicPr>
          <p:cNvPr id="37" name="Image 3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9" y="4320176"/>
            <a:ext cx="704502" cy="704502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97350" y="2904427"/>
            <a:ext cx="708689" cy="708689"/>
          </a:xfrm>
          <a:prstGeom prst="rect">
            <a:avLst/>
          </a:prstGeom>
        </p:spPr>
      </p:pic>
      <p:pic>
        <p:nvPicPr>
          <p:cNvPr id="40" name="Image 3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169" y="4103034"/>
            <a:ext cx="669376" cy="669376"/>
          </a:xfrm>
          <a:prstGeom prst="rect">
            <a:avLst/>
          </a:prstGeom>
        </p:spPr>
      </p:pic>
      <p:pic>
        <p:nvPicPr>
          <p:cNvPr id="41" name="Image 4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368" y="4103034"/>
            <a:ext cx="949903" cy="632117"/>
          </a:xfrm>
          <a:prstGeom prst="rect">
            <a:avLst/>
          </a:prstGeom>
        </p:spPr>
      </p:pic>
      <p:pic>
        <p:nvPicPr>
          <p:cNvPr id="42" name="Image 4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562" y="3827714"/>
            <a:ext cx="655431" cy="655431"/>
          </a:xfrm>
          <a:prstGeom prst="rect">
            <a:avLst/>
          </a:prstGeom>
        </p:spPr>
      </p:pic>
      <p:pic>
        <p:nvPicPr>
          <p:cNvPr id="38" name="Image 37" descr="Une image contenant mur, personne, intérieur, debout&#10;&#10;Description générée automatiquement">
            <a:extLst>
              <a:ext uri="{FF2B5EF4-FFF2-40B4-BE49-F238E27FC236}">
                <a16:creationId xmlns:a16="http://schemas.microsoft.com/office/drawing/2014/main" id="{654B5897-68CB-F440-84CC-A32E35A62590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2" t="17680" r="25946" b="28225"/>
          <a:stretch/>
        </p:blipFill>
        <p:spPr>
          <a:xfrm>
            <a:off x="4133282" y="2162308"/>
            <a:ext cx="690384" cy="59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27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" y="857377"/>
            <a:ext cx="1653138" cy="611981"/>
          </a:xfrm>
        </p:spPr>
        <p:txBody>
          <a:bodyPr>
            <a:normAutofit/>
          </a:bodyPr>
          <a:lstStyle/>
          <a:p>
            <a:pPr algn="ctr"/>
            <a:r>
              <a:rPr lang="en-US" sz="1200" dirty="0"/>
              <a:t>OSIRIS Lung</a:t>
            </a:r>
            <a:br>
              <a:rPr lang="en-US" sz="1200" dirty="0"/>
            </a:br>
            <a:r>
              <a:rPr lang="en-US" sz="1200" dirty="0" err="1"/>
              <a:t>Bergonié</a:t>
            </a:r>
            <a:r>
              <a:rPr lang="en-US" sz="1200" dirty="0"/>
              <a:t>/CHU </a:t>
            </a:r>
            <a:r>
              <a:rPr lang="en-US" sz="1200" dirty="0" err="1"/>
              <a:t>Bdx</a:t>
            </a:r>
            <a:r>
              <a:rPr lang="en-US" sz="1200" dirty="0"/>
              <a:t>/Curie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953355" y="1043917"/>
            <a:ext cx="6680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spc="-14" dirty="0">
                <a:solidFill>
                  <a:srgbClr val="2E75B6"/>
                </a:solidFill>
                <a:latin typeface="Calibri"/>
                <a:ea typeface="+mj-ea"/>
                <a:cs typeface="Calibri"/>
              </a:rPr>
              <a:t>Phase I – </a:t>
            </a:r>
            <a:r>
              <a:rPr lang="fr-FR" b="1" spc="-14" dirty="0" err="1">
                <a:solidFill>
                  <a:srgbClr val="2E75B6"/>
                </a:solidFill>
                <a:latin typeface="Calibri"/>
                <a:ea typeface="+mj-ea"/>
                <a:cs typeface="Calibri"/>
              </a:rPr>
              <a:t>Generation</a:t>
            </a:r>
            <a:r>
              <a:rPr lang="fr-FR" b="1" spc="-14" dirty="0">
                <a:solidFill>
                  <a:srgbClr val="2E75B6"/>
                </a:solidFill>
                <a:latin typeface="Calibri"/>
                <a:ea typeface="+mj-ea"/>
                <a:cs typeface="Calibri"/>
              </a:rPr>
              <a:t> of OSIRIS </a:t>
            </a:r>
            <a:r>
              <a:rPr lang="fr-FR" b="1" spc="-14" dirty="0" err="1">
                <a:solidFill>
                  <a:srgbClr val="2E75B6"/>
                </a:solidFill>
                <a:latin typeface="Calibri"/>
                <a:ea typeface="+mj-ea"/>
                <a:cs typeface="Calibri"/>
              </a:rPr>
              <a:t>databases</a:t>
            </a:r>
            <a:r>
              <a:rPr lang="fr-FR" b="1" spc="-14" dirty="0">
                <a:solidFill>
                  <a:srgbClr val="2E75B6"/>
                </a:solidFill>
                <a:latin typeface="Calibri"/>
                <a:ea typeface="+mj-ea"/>
                <a:cs typeface="Calibri"/>
              </a:rPr>
              <a:t> in </a:t>
            </a:r>
            <a:r>
              <a:rPr lang="fr-FR" b="1" spc="-14" dirty="0" err="1">
                <a:solidFill>
                  <a:srgbClr val="2E75B6"/>
                </a:solidFill>
                <a:latin typeface="Calibri"/>
                <a:ea typeface="+mj-ea"/>
                <a:cs typeface="Calibri"/>
              </a:rPr>
              <a:t>each</a:t>
            </a:r>
            <a:r>
              <a:rPr lang="fr-FR" b="1" spc="-14" dirty="0">
                <a:solidFill>
                  <a:srgbClr val="2E75B6"/>
                </a:solidFill>
                <a:latin typeface="Calibri"/>
                <a:ea typeface="+mj-ea"/>
                <a:cs typeface="Calibri"/>
              </a:rPr>
              <a:t> center </a:t>
            </a:r>
          </a:p>
          <a:p>
            <a:r>
              <a:rPr lang="fr-FR" b="1" spc="-14" dirty="0" err="1">
                <a:solidFill>
                  <a:srgbClr val="2E75B6"/>
                </a:solidFill>
                <a:latin typeface="Calibri"/>
                <a:ea typeface="+mj-ea"/>
                <a:cs typeface="Calibri"/>
              </a:rPr>
              <a:t>Build</a:t>
            </a:r>
            <a:r>
              <a:rPr lang="fr-FR" b="1" spc="-14" dirty="0">
                <a:solidFill>
                  <a:srgbClr val="2E75B6"/>
                </a:solidFill>
                <a:latin typeface="Calibri"/>
                <a:ea typeface="+mj-ea"/>
                <a:cs typeface="Calibri"/>
              </a:rPr>
              <a:t> </a:t>
            </a:r>
            <a:r>
              <a:rPr lang="fr-FR" b="1" spc="-14" dirty="0" err="1">
                <a:solidFill>
                  <a:srgbClr val="2E75B6"/>
                </a:solidFill>
                <a:latin typeface="Calibri"/>
                <a:ea typeface="+mj-ea"/>
                <a:cs typeface="Calibri"/>
              </a:rPr>
              <a:t>Prognostic</a:t>
            </a:r>
            <a:r>
              <a:rPr lang="fr-FR" b="1" spc="-14" dirty="0">
                <a:solidFill>
                  <a:srgbClr val="2E75B6"/>
                </a:solidFill>
                <a:latin typeface="Calibri"/>
                <a:ea typeface="+mj-ea"/>
                <a:cs typeface="Calibri"/>
              </a:rPr>
              <a:t> </a:t>
            </a:r>
            <a:r>
              <a:rPr lang="fr-FR" b="1" spc="-14" dirty="0" err="1">
                <a:solidFill>
                  <a:srgbClr val="2E75B6"/>
                </a:solidFill>
                <a:latin typeface="Calibri"/>
                <a:ea typeface="+mj-ea"/>
                <a:cs typeface="Calibri"/>
              </a:rPr>
              <a:t>models</a:t>
            </a:r>
            <a:r>
              <a:rPr lang="fr-FR" b="1" spc="-14" dirty="0">
                <a:solidFill>
                  <a:srgbClr val="2E75B6"/>
                </a:solidFill>
                <a:latin typeface="Calibri"/>
                <a:ea typeface="+mj-ea"/>
                <a:cs typeface="Calibri"/>
              </a:rPr>
              <a:t>, test performance on the data of </a:t>
            </a:r>
            <a:r>
              <a:rPr lang="fr-FR" b="1" spc="-14" dirty="0" err="1">
                <a:solidFill>
                  <a:srgbClr val="2E75B6"/>
                </a:solidFill>
                <a:latin typeface="Calibri"/>
                <a:ea typeface="+mj-ea"/>
                <a:cs typeface="Calibri"/>
              </a:rPr>
              <a:t>each</a:t>
            </a:r>
            <a:r>
              <a:rPr lang="fr-FR" b="1" spc="-14" dirty="0">
                <a:solidFill>
                  <a:srgbClr val="2E75B6"/>
                </a:solidFill>
                <a:latin typeface="Calibri"/>
                <a:ea typeface="+mj-ea"/>
                <a:cs typeface="Calibri"/>
              </a:rPr>
              <a:t> center</a:t>
            </a:r>
          </a:p>
        </p:txBody>
      </p:sp>
      <p:grpSp>
        <p:nvGrpSpPr>
          <p:cNvPr id="37" name="Groupe 36"/>
          <p:cNvGrpSpPr>
            <a:grpSpLocks noChangeAspect="1"/>
          </p:cNvGrpSpPr>
          <p:nvPr/>
        </p:nvGrpSpPr>
        <p:grpSpPr>
          <a:xfrm>
            <a:off x="446399" y="2951671"/>
            <a:ext cx="1332326" cy="1242239"/>
            <a:chOff x="4354397" y="1379235"/>
            <a:chExt cx="3483205" cy="3247691"/>
          </a:xfrm>
        </p:grpSpPr>
        <p:grpSp>
          <p:nvGrpSpPr>
            <p:cNvPr id="19" name="Groupe 18"/>
            <p:cNvGrpSpPr/>
            <p:nvPr/>
          </p:nvGrpSpPr>
          <p:grpSpPr>
            <a:xfrm>
              <a:off x="4354397" y="3677483"/>
              <a:ext cx="2708592" cy="949443"/>
              <a:chOff x="180083" y="3257550"/>
              <a:chExt cx="2708592" cy="949443"/>
            </a:xfrm>
          </p:grpSpPr>
          <p:cxnSp>
            <p:nvCxnSpPr>
              <p:cNvPr id="33" name="Connecteur droit avec flèche 32">
                <a:extLst>
                  <a:ext uri="{FF2B5EF4-FFF2-40B4-BE49-F238E27FC236}">
                    <a16:creationId xmlns:a16="http://schemas.microsoft.com/office/drawing/2014/main" id="{13AD357D-047D-4237-833A-FAE62D0DED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30117" y="3450938"/>
                <a:ext cx="733245" cy="756055"/>
              </a:xfrm>
              <a:prstGeom prst="straightConnector1">
                <a:avLst/>
              </a:prstGeom>
              <a:ln w="57150">
                <a:solidFill>
                  <a:srgbClr val="FFC000"/>
                </a:solidFill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4" name="Connecteur droit avec flèche 33">
                <a:extLst>
                  <a:ext uri="{FF2B5EF4-FFF2-40B4-BE49-F238E27FC236}">
                    <a16:creationId xmlns:a16="http://schemas.microsoft.com/office/drawing/2014/main" id="{37ADF9F0-DC88-49C1-B8BB-B4E14609B4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6085" y="3257550"/>
                <a:ext cx="106155" cy="725348"/>
              </a:xfrm>
              <a:prstGeom prst="straightConnector1">
                <a:avLst/>
              </a:prstGeom>
              <a:ln w="57150">
                <a:solidFill>
                  <a:srgbClr val="FFC000"/>
                </a:solidFill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35" name="ZoneTexte 41">
                <a:extLst>
                  <a:ext uri="{FF2B5EF4-FFF2-40B4-BE49-F238E27FC236}">
                    <a16:creationId xmlns:a16="http://schemas.microsoft.com/office/drawing/2014/main" id="{799C074D-9CF8-40F8-A197-755A24A98A78}"/>
                  </a:ext>
                </a:extLst>
              </p:cNvPr>
              <p:cNvSpPr txBox="1"/>
              <p:nvPr/>
            </p:nvSpPr>
            <p:spPr>
              <a:xfrm>
                <a:off x="180083" y="3381171"/>
                <a:ext cx="1188721" cy="422440"/>
              </a:xfrm>
              <a:prstGeom prst="rect">
                <a:avLst/>
              </a:prstGeom>
              <a:noFill/>
            </p:spPr>
            <p:txBody>
              <a:bodyPr rot="0" spcFirstLastPara="0" vert="horz" wrap="square" lIns="68580" tIns="34290" rIns="68580" bIns="3429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sz="600" dirty="0"/>
                  <a:t>Plain </a:t>
                </a:r>
                <a:r>
                  <a:rPr lang="fr-FR" sz="600" dirty="0" err="1"/>
                  <a:t>text</a:t>
                </a:r>
                <a:endParaRPr lang="fr-FR" sz="600" dirty="0">
                  <a:cs typeface="Calibri"/>
                </a:endParaRPr>
              </a:p>
            </p:txBody>
          </p:sp>
          <p:sp>
            <p:nvSpPr>
              <p:cNvPr id="36" name="ZoneTexte 66">
                <a:extLst>
                  <a:ext uri="{FF2B5EF4-FFF2-40B4-BE49-F238E27FC236}">
                    <a16:creationId xmlns:a16="http://schemas.microsoft.com/office/drawing/2014/main" id="{68E1452B-AEA8-4D33-8FED-52304235349C}"/>
                  </a:ext>
                </a:extLst>
              </p:cNvPr>
              <p:cNvSpPr txBox="1"/>
              <p:nvPr/>
            </p:nvSpPr>
            <p:spPr>
              <a:xfrm>
                <a:off x="1343737" y="3683018"/>
                <a:ext cx="1544938" cy="422440"/>
              </a:xfrm>
              <a:prstGeom prst="rect">
                <a:avLst/>
              </a:prstGeom>
              <a:noFill/>
            </p:spPr>
            <p:txBody>
              <a:bodyPr rot="0" spcFirstLastPara="0" vert="horz" wrap="square" lIns="68580" tIns="34290" rIns="68580" bIns="3429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r-FR" sz="600" dirty="0" err="1"/>
                  <a:t>Re-structured</a:t>
                </a:r>
                <a:endParaRPr lang="fr-FR" sz="600" dirty="0"/>
              </a:p>
            </p:txBody>
          </p:sp>
        </p:grpSp>
        <p:grpSp>
          <p:nvGrpSpPr>
            <p:cNvPr id="20" name="Groupe 19"/>
            <p:cNvGrpSpPr/>
            <p:nvPr/>
          </p:nvGrpSpPr>
          <p:grpSpPr>
            <a:xfrm>
              <a:off x="5267455" y="2594641"/>
              <a:ext cx="2570147" cy="1263817"/>
              <a:chOff x="1093141" y="2174708"/>
              <a:chExt cx="2570147" cy="1263817"/>
            </a:xfrm>
          </p:grpSpPr>
          <p:pic>
            <p:nvPicPr>
              <p:cNvPr id="27" name="Image 26" descr="Une image contenant drapeau, dessin&#10;&#10;Description générée avec un niveau de confiance très élevé">
                <a:extLst>
                  <a:ext uri="{FF2B5EF4-FFF2-40B4-BE49-F238E27FC236}">
                    <a16:creationId xmlns:a16="http://schemas.microsoft.com/office/drawing/2014/main" id="{90BE078D-5FC2-4589-B271-E041EEADE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96538" y="2450613"/>
                <a:ext cx="666750" cy="718524"/>
              </a:xfrm>
              <a:prstGeom prst="rect">
                <a:avLst/>
              </a:prstGeom>
            </p:spPr>
          </p:pic>
          <p:pic>
            <p:nvPicPr>
              <p:cNvPr id="28" name="Image 27">
                <a:extLst>
                  <a:ext uri="{FF2B5EF4-FFF2-40B4-BE49-F238E27FC236}">
                    <a16:creationId xmlns:a16="http://schemas.microsoft.com/office/drawing/2014/main" id="{5C400C58-37C2-49C8-ADC7-4A3AEFF309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3141" y="2748639"/>
                <a:ext cx="1208071" cy="495420"/>
              </a:xfrm>
              <a:prstGeom prst="rect">
                <a:avLst/>
              </a:prstGeom>
            </p:spPr>
          </p:pic>
          <p:pic>
            <p:nvPicPr>
              <p:cNvPr id="29" name="Image 28" descr="Une image contenant casserole, gâteau, tasse, table&#10;&#10;Description générée avec un niveau de confiance très élevé">
                <a:extLst>
                  <a:ext uri="{FF2B5EF4-FFF2-40B4-BE49-F238E27FC236}">
                    <a16:creationId xmlns:a16="http://schemas.microsoft.com/office/drawing/2014/main" id="{C38D939D-A6D5-42C4-B8EE-29A70BA75C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78717" y="2174708"/>
                <a:ext cx="648524" cy="933450"/>
              </a:xfrm>
              <a:prstGeom prst="rect">
                <a:avLst/>
              </a:prstGeom>
            </p:spPr>
          </p:pic>
          <p:pic>
            <p:nvPicPr>
              <p:cNvPr id="30" name="Image 29" descr="Une image contenant dessin&#10;&#10;Description générée avec un niveau de confiance très élevé">
                <a:extLst>
                  <a:ext uri="{FF2B5EF4-FFF2-40B4-BE49-F238E27FC236}">
                    <a16:creationId xmlns:a16="http://schemas.microsoft.com/office/drawing/2014/main" id="{CE47EB19-5FEA-4E26-8A1B-DF3F11692D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82151" y="3076575"/>
                <a:ext cx="1000125" cy="361950"/>
              </a:xfrm>
              <a:prstGeom prst="rect">
                <a:avLst/>
              </a:prstGeom>
            </p:spPr>
          </p:pic>
          <p:sp>
            <p:nvSpPr>
              <p:cNvPr id="31" name="ZoneTexte 1">
                <a:extLst>
                  <a:ext uri="{FF2B5EF4-FFF2-40B4-BE49-F238E27FC236}">
                    <a16:creationId xmlns:a16="http://schemas.microsoft.com/office/drawing/2014/main" id="{6C3D32A6-E206-4091-A18B-0151CA99D8C0}"/>
                  </a:ext>
                </a:extLst>
              </p:cNvPr>
              <p:cNvSpPr txBox="1"/>
              <p:nvPr/>
            </p:nvSpPr>
            <p:spPr>
              <a:xfrm>
                <a:off x="1095264" y="2774126"/>
                <a:ext cx="1382711" cy="422440"/>
              </a:xfrm>
              <a:prstGeom prst="rect">
                <a:avLst/>
              </a:prstGeom>
              <a:noFill/>
            </p:spPr>
            <p:txBody>
              <a:bodyPr rot="0" spcFirstLastPara="0" vert="horz" wrap="square" lIns="68580" tIns="34290" rIns="68580" bIns="3429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fr-FR" sz="600" dirty="0" err="1">
                    <a:solidFill>
                      <a:schemeClr val="bg1"/>
                    </a:solidFill>
                  </a:rPr>
                  <a:t>Structured</a:t>
                </a:r>
                <a:endParaRPr lang="fr-FR" sz="600" dirty="0">
                  <a:solidFill>
                    <a:schemeClr val="bg1"/>
                  </a:solidFill>
                  <a:cs typeface="Calibri"/>
                </a:endParaRPr>
              </a:p>
            </p:txBody>
          </p:sp>
        </p:grpSp>
        <p:grpSp>
          <p:nvGrpSpPr>
            <p:cNvPr id="21" name="Groupe 20"/>
            <p:cNvGrpSpPr/>
            <p:nvPr/>
          </p:nvGrpSpPr>
          <p:grpSpPr>
            <a:xfrm>
              <a:off x="4403250" y="1379235"/>
              <a:ext cx="2169653" cy="2262714"/>
              <a:chOff x="228936" y="959302"/>
              <a:chExt cx="2169653" cy="2262714"/>
            </a:xfrm>
          </p:grpSpPr>
          <p:sp>
            <p:nvSpPr>
              <p:cNvPr id="22" name="ZoneTexte 54">
                <a:extLst>
                  <a:ext uri="{FF2B5EF4-FFF2-40B4-BE49-F238E27FC236}">
                    <a16:creationId xmlns:a16="http://schemas.microsoft.com/office/drawing/2014/main" id="{1AB2694F-42F8-4F7D-B206-5419F86DBFB5}"/>
                  </a:ext>
                </a:extLst>
              </p:cNvPr>
              <p:cNvSpPr txBox="1"/>
              <p:nvPr/>
            </p:nvSpPr>
            <p:spPr>
              <a:xfrm>
                <a:off x="1392236" y="959302"/>
                <a:ext cx="633658" cy="543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750" b="1" dirty="0"/>
                  <a:t>A</a:t>
                </a:r>
              </a:p>
            </p:txBody>
          </p:sp>
          <p:pic>
            <p:nvPicPr>
              <p:cNvPr id="23" name="Image 22" descr="Une image contenant objet, dessin&#10;&#10;Description générée avec un niveau de confiance très élevé">
                <a:extLst>
                  <a:ext uri="{FF2B5EF4-FFF2-40B4-BE49-F238E27FC236}">
                    <a16:creationId xmlns:a16="http://schemas.microsoft.com/office/drawing/2014/main" id="{FCAFE72C-CEAF-4348-988C-77D017D75044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8399" y="1326238"/>
                <a:ext cx="1520190" cy="1520190"/>
              </a:xfrm>
              <a:prstGeom prst="rect">
                <a:avLst/>
              </a:prstGeom>
            </p:spPr>
          </p:pic>
          <p:sp>
            <p:nvSpPr>
              <p:cNvPr id="24" name="Rectangle à coins arrondis 23"/>
              <p:cNvSpPr>
                <a:spLocks noChangeAspect="1"/>
              </p:cNvSpPr>
              <p:nvPr/>
            </p:nvSpPr>
            <p:spPr>
              <a:xfrm>
                <a:off x="269040" y="2486269"/>
                <a:ext cx="718535" cy="735747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rmAutofit fontScale="85000" lnSpcReduction="10000"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Data</a:t>
                </a:r>
              </a:p>
            </p:txBody>
          </p:sp>
          <p:sp>
            <p:nvSpPr>
              <p:cNvPr id="25" name="Rectangle à coins arrondis 24"/>
              <p:cNvSpPr>
                <a:spLocks noChangeAspect="1"/>
              </p:cNvSpPr>
              <p:nvPr/>
            </p:nvSpPr>
            <p:spPr>
              <a:xfrm>
                <a:off x="228936" y="2446165"/>
                <a:ext cx="718535" cy="735747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rmAutofit fontScale="85000" lnSpcReduction="10000"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Data</a:t>
                </a:r>
              </a:p>
            </p:txBody>
          </p:sp>
          <p:sp>
            <p:nvSpPr>
              <p:cNvPr id="26" name="Rectangle à coins arrondis 25"/>
              <p:cNvSpPr>
                <a:spLocks noChangeAspect="1"/>
              </p:cNvSpPr>
              <p:nvPr/>
            </p:nvSpPr>
            <p:spPr>
              <a:xfrm>
                <a:off x="301126" y="2390019"/>
                <a:ext cx="718535" cy="735747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rmAutofit fontScale="85000" lnSpcReduction="10000"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Data</a:t>
                </a:r>
              </a:p>
            </p:txBody>
          </p:sp>
        </p:grpSp>
      </p:grpSp>
      <p:pic>
        <p:nvPicPr>
          <p:cNvPr id="38" name="Image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524" y="4118206"/>
            <a:ext cx="452628" cy="228832"/>
          </a:xfrm>
          <a:prstGeom prst="rect">
            <a:avLst/>
          </a:prstGeom>
        </p:spPr>
      </p:pic>
      <p:sp>
        <p:nvSpPr>
          <p:cNvPr id="43" name="ZoneTexte 54">
            <a:extLst>
              <a:ext uri="{FF2B5EF4-FFF2-40B4-BE49-F238E27FC236}">
                <a16:creationId xmlns:a16="http://schemas.microsoft.com/office/drawing/2014/main" id="{1AB2694F-42F8-4F7D-B206-5419F86DBFB5}"/>
              </a:ext>
            </a:extLst>
          </p:cNvPr>
          <p:cNvSpPr txBox="1"/>
          <p:nvPr/>
        </p:nvSpPr>
        <p:spPr>
          <a:xfrm>
            <a:off x="32968" y="1408801"/>
            <a:ext cx="848309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750" b="1" dirty="0" err="1"/>
              <a:t>Centers</a:t>
            </a:r>
            <a:r>
              <a:rPr lang="fr-FR" sz="750" b="1" dirty="0"/>
              <a:t> A, B et C</a:t>
            </a:r>
          </a:p>
        </p:txBody>
      </p:sp>
      <p:grpSp>
        <p:nvGrpSpPr>
          <p:cNvPr id="138" name="Groupe 137"/>
          <p:cNvGrpSpPr/>
          <p:nvPr/>
        </p:nvGrpSpPr>
        <p:grpSpPr>
          <a:xfrm>
            <a:off x="6064798" y="1759342"/>
            <a:ext cx="1420925" cy="1360826"/>
            <a:chOff x="8086398" y="1202788"/>
            <a:chExt cx="1894566" cy="1814435"/>
          </a:xfrm>
        </p:grpSpPr>
        <p:cxnSp>
          <p:nvCxnSpPr>
            <p:cNvPr id="72" name="Connecteur droit avec flèche 71">
              <a:extLst>
                <a:ext uri="{FF2B5EF4-FFF2-40B4-BE49-F238E27FC236}">
                  <a16:creationId xmlns:a16="http://schemas.microsoft.com/office/drawing/2014/main" id="{13AD357D-047D-4237-833A-FAE62D0DED25}"/>
                </a:ext>
              </a:extLst>
            </p:cNvPr>
            <p:cNvCxnSpPr>
              <a:cxnSpLocks/>
              <a:endCxn id="70" idx="2"/>
            </p:cNvCxnSpPr>
            <p:nvPr/>
          </p:nvCxnSpPr>
          <p:spPr>
            <a:xfrm flipH="1" flipV="1">
              <a:off x="8551742" y="2472248"/>
              <a:ext cx="465344" cy="392420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>
              <a:extLst>
                <a:ext uri="{FF2B5EF4-FFF2-40B4-BE49-F238E27FC236}">
                  <a16:creationId xmlns:a16="http://schemas.microsoft.com/office/drawing/2014/main" id="{37ADF9F0-DC88-49C1-B8BB-B4E14609B4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99844" y="2379951"/>
              <a:ext cx="263162" cy="301150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74" name="ZoneTexte 41">
              <a:extLst>
                <a:ext uri="{FF2B5EF4-FFF2-40B4-BE49-F238E27FC236}">
                  <a16:creationId xmlns:a16="http://schemas.microsoft.com/office/drawing/2014/main" id="{799C074D-9CF8-40F8-A197-755A24A98A78}"/>
                </a:ext>
              </a:extLst>
            </p:cNvPr>
            <p:cNvSpPr txBox="1"/>
            <p:nvPr/>
          </p:nvSpPr>
          <p:spPr>
            <a:xfrm>
              <a:off x="9374716" y="2356372"/>
              <a:ext cx="606248" cy="215444"/>
            </a:xfrm>
            <a:prstGeom prst="rect">
              <a:avLst/>
            </a:prstGeom>
            <a:noFill/>
          </p:spPr>
          <p:txBody>
            <a:bodyPr rot="0" spcFirstLastPara="0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600" dirty="0"/>
                <a:t>Plain </a:t>
              </a:r>
              <a:r>
                <a:rPr lang="fr-FR" sz="600" dirty="0" err="1"/>
                <a:t>text</a:t>
              </a:r>
              <a:endParaRPr lang="fr-FR" sz="600" dirty="0">
                <a:cs typeface="Calibri"/>
              </a:endParaRPr>
            </a:p>
          </p:txBody>
        </p:sp>
        <p:sp>
          <p:nvSpPr>
            <p:cNvPr id="75" name="ZoneTexte 66">
              <a:extLst>
                <a:ext uri="{FF2B5EF4-FFF2-40B4-BE49-F238E27FC236}">
                  <a16:creationId xmlns:a16="http://schemas.microsoft.com/office/drawing/2014/main" id="{68E1452B-AEA8-4D33-8FED-52304235349C}"/>
                </a:ext>
              </a:extLst>
            </p:cNvPr>
            <p:cNvSpPr txBox="1"/>
            <p:nvPr/>
          </p:nvSpPr>
          <p:spPr>
            <a:xfrm>
              <a:off x="8290373" y="2518720"/>
              <a:ext cx="787918" cy="215444"/>
            </a:xfrm>
            <a:prstGeom prst="rect">
              <a:avLst/>
            </a:prstGeom>
            <a:noFill/>
          </p:spPr>
          <p:txBody>
            <a:bodyPr rot="0" spcFirstLastPara="0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600" dirty="0" err="1"/>
                <a:t>Re-structured</a:t>
              </a:r>
              <a:endParaRPr lang="fr-FR" sz="600" dirty="0"/>
            </a:p>
          </p:txBody>
        </p:sp>
        <p:pic>
          <p:nvPicPr>
            <p:cNvPr id="67" name="Image 66" descr="Une image contenant drapeau, dessin&#10;&#10;Description générée avec un niveau de confiance très élevé">
              <a:extLst>
                <a:ext uri="{FF2B5EF4-FFF2-40B4-BE49-F238E27FC236}">
                  <a16:creationId xmlns:a16="http://schemas.microsoft.com/office/drawing/2014/main" id="{90BE078D-5FC2-4589-B271-E041EEADE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398" y="1968414"/>
              <a:ext cx="340043" cy="366446"/>
            </a:xfrm>
            <a:prstGeom prst="rect">
              <a:avLst/>
            </a:prstGeom>
          </p:spPr>
        </p:pic>
        <p:pic>
          <p:nvPicPr>
            <p:cNvPr id="69" name="Image 68" descr="Une image contenant casserole, gâteau, tasse, table&#10;&#10;Description générée avec un niveau de confiance très élevé">
              <a:extLst>
                <a:ext uri="{FF2B5EF4-FFF2-40B4-BE49-F238E27FC236}">
                  <a16:creationId xmlns:a16="http://schemas.microsoft.com/office/drawing/2014/main" id="{C38D939D-A6D5-42C4-B8EE-29A70BA75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96959" y="1827703"/>
              <a:ext cx="330747" cy="476058"/>
            </a:xfrm>
            <a:prstGeom prst="rect">
              <a:avLst/>
            </a:prstGeom>
          </p:spPr>
        </p:pic>
        <p:pic>
          <p:nvPicPr>
            <p:cNvPr id="70" name="Image 69" descr="Une image contenant dessin&#10;&#10;Description générée avec un niveau de confiance très élevé">
              <a:extLst>
                <a:ext uri="{FF2B5EF4-FFF2-40B4-BE49-F238E27FC236}">
                  <a16:creationId xmlns:a16="http://schemas.microsoft.com/office/drawing/2014/main" id="{CE47EB19-5FEA-4E26-8A1B-DF3F11692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96710" y="2287654"/>
              <a:ext cx="510064" cy="184594"/>
            </a:xfrm>
            <a:prstGeom prst="rect">
              <a:avLst/>
            </a:prstGeom>
          </p:spPr>
        </p:pic>
        <p:grpSp>
          <p:nvGrpSpPr>
            <p:cNvPr id="12" name="Groupe 11"/>
            <p:cNvGrpSpPr/>
            <p:nvPr/>
          </p:nvGrpSpPr>
          <p:grpSpPr>
            <a:xfrm>
              <a:off x="8883728" y="2113443"/>
              <a:ext cx="705183" cy="252664"/>
              <a:chOff x="10253144" y="3545413"/>
              <a:chExt cx="705183" cy="252664"/>
            </a:xfrm>
          </p:grpSpPr>
          <p:pic>
            <p:nvPicPr>
              <p:cNvPr id="68" name="Image 67">
                <a:extLst>
                  <a:ext uri="{FF2B5EF4-FFF2-40B4-BE49-F238E27FC236}">
                    <a16:creationId xmlns:a16="http://schemas.microsoft.com/office/drawing/2014/main" id="{5C400C58-37C2-49C8-ADC7-4A3AEFF309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10253144" y="3545413"/>
                <a:ext cx="616116" cy="252664"/>
              </a:xfrm>
              <a:prstGeom prst="rect">
                <a:avLst/>
              </a:prstGeom>
            </p:spPr>
          </p:pic>
          <p:sp>
            <p:nvSpPr>
              <p:cNvPr id="71" name="ZoneTexte 1">
                <a:extLst>
                  <a:ext uri="{FF2B5EF4-FFF2-40B4-BE49-F238E27FC236}">
                    <a16:creationId xmlns:a16="http://schemas.microsoft.com/office/drawing/2014/main" id="{6C3D32A6-E206-4091-A18B-0151CA99D8C0}"/>
                  </a:ext>
                </a:extLst>
              </p:cNvPr>
              <p:cNvSpPr txBox="1"/>
              <p:nvPr/>
            </p:nvSpPr>
            <p:spPr>
              <a:xfrm>
                <a:off x="10253144" y="3564024"/>
                <a:ext cx="705183" cy="215444"/>
              </a:xfrm>
              <a:prstGeom prst="rect">
                <a:avLst/>
              </a:prstGeom>
              <a:noFill/>
            </p:spPr>
            <p:txBody>
              <a:bodyPr rot="0" spcFirstLastPara="0" vert="horz" wrap="square" lIns="68580" tIns="34290" rIns="68580" bIns="3429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fr-FR" sz="600" dirty="0" err="1">
                    <a:solidFill>
                      <a:schemeClr val="bg1"/>
                    </a:solidFill>
                  </a:rPr>
                  <a:t>Structured</a:t>
                </a:r>
                <a:endParaRPr lang="fr-FR" sz="600" dirty="0">
                  <a:solidFill>
                    <a:schemeClr val="bg1"/>
                  </a:solidFill>
                  <a:cs typeface="Calibri"/>
                </a:endParaRPr>
              </a:p>
            </p:txBody>
          </p:sp>
        </p:grpSp>
        <p:sp>
          <p:nvSpPr>
            <p:cNvPr id="62" name="ZoneTexte 54">
              <a:extLst>
                <a:ext uri="{FF2B5EF4-FFF2-40B4-BE49-F238E27FC236}">
                  <a16:creationId xmlns:a16="http://schemas.microsoft.com/office/drawing/2014/main" id="{1AB2694F-42F8-4F7D-B206-5419F86DBFB5}"/>
                </a:ext>
              </a:extLst>
            </p:cNvPr>
            <p:cNvSpPr txBox="1"/>
            <p:nvPr/>
          </p:nvSpPr>
          <p:spPr>
            <a:xfrm>
              <a:off x="9094907" y="1202788"/>
              <a:ext cx="3188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50" b="1" dirty="0"/>
                <a:t>B</a:t>
              </a:r>
            </a:p>
          </p:txBody>
        </p:sp>
        <p:pic>
          <p:nvPicPr>
            <p:cNvPr id="63" name="Image 62" descr="Une image contenant objet, dessin&#10;&#10;Description générée avec un niveau de confiance très élevé">
              <a:extLst>
                <a:ext uri="{FF2B5EF4-FFF2-40B4-BE49-F238E27FC236}">
                  <a16:creationId xmlns:a16="http://schemas.microsoft.com/office/drawing/2014/main" id="{FCAFE72C-CEAF-4348-988C-77D017D7504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32850" y="1389925"/>
              <a:ext cx="775297" cy="775295"/>
            </a:xfrm>
            <a:prstGeom prst="rect">
              <a:avLst/>
            </a:prstGeom>
          </p:spPr>
        </p:pic>
        <p:sp>
          <p:nvSpPr>
            <p:cNvPr id="64" name="Rectangle à coins arrondis 63"/>
            <p:cNvSpPr>
              <a:spLocks noChangeAspect="1"/>
            </p:cNvSpPr>
            <p:nvPr/>
          </p:nvSpPr>
          <p:spPr>
            <a:xfrm>
              <a:off x="9535865" y="1926259"/>
              <a:ext cx="366453" cy="37523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85000" lnSpcReduction="10000"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Data</a:t>
              </a:r>
            </a:p>
          </p:txBody>
        </p:sp>
        <p:sp>
          <p:nvSpPr>
            <p:cNvPr id="65" name="Rectangle à coins arrondis 64"/>
            <p:cNvSpPr>
              <a:spLocks noChangeAspect="1"/>
            </p:cNvSpPr>
            <p:nvPr/>
          </p:nvSpPr>
          <p:spPr>
            <a:xfrm>
              <a:off x="9515412" y="1905806"/>
              <a:ext cx="366453" cy="37523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85000" lnSpcReduction="10000"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Data</a:t>
              </a:r>
            </a:p>
          </p:txBody>
        </p:sp>
        <p:sp>
          <p:nvSpPr>
            <p:cNvPr id="66" name="Rectangle à coins arrondis 65"/>
            <p:cNvSpPr>
              <a:spLocks noChangeAspect="1"/>
            </p:cNvSpPr>
            <p:nvPr/>
          </p:nvSpPr>
          <p:spPr>
            <a:xfrm>
              <a:off x="9552229" y="1877171"/>
              <a:ext cx="366453" cy="37523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85000" lnSpcReduction="10000"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Data</a:t>
              </a:r>
            </a:p>
          </p:txBody>
        </p:sp>
        <p:pic>
          <p:nvPicPr>
            <p:cNvPr id="76" name="Image 7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36696" y="2712114"/>
              <a:ext cx="603504" cy="305109"/>
            </a:xfrm>
            <a:prstGeom prst="rect">
              <a:avLst/>
            </a:prstGeom>
          </p:spPr>
        </p:pic>
      </p:grpSp>
      <p:grpSp>
        <p:nvGrpSpPr>
          <p:cNvPr id="128" name="Groupe 127"/>
          <p:cNvGrpSpPr/>
          <p:nvPr/>
        </p:nvGrpSpPr>
        <p:grpSpPr>
          <a:xfrm>
            <a:off x="5740058" y="4346779"/>
            <a:ext cx="1420925" cy="1360826"/>
            <a:chOff x="9028068" y="3819258"/>
            <a:chExt cx="1894566" cy="1814435"/>
          </a:xfrm>
        </p:grpSpPr>
        <p:cxnSp>
          <p:nvCxnSpPr>
            <p:cNvPr id="111" name="Connecteur droit avec flèche 110">
              <a:extLst>
                <a:ext uri="{FF2B5EF4-FFF2-40B4-BE49-F238E27FC236}">
                  <a16:creationId xmlns:a16="http://schemas.microsoft.com/office/drawing/2014/main" id="{13AD357D-047D-4237-833A-FAE62D0DED25}"/>
                </a:ext>
              </a:extLst>
            </p:cNvPr>
            <p:cNvCxnSpPr>
              <a:cxnSpLocks/>
              <a:endCxn id="117" idx="2"/>
            </p:cNvCxnSpPr>
            <p:nvPr/>
          </p:nvCxnSpPr>
          <p:spPr>
            <a:xfrm flipH="1" flipV="1">
              <a:off x="9493412" y="5088718"/>
              <a:ext cx="465344" cy="392420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2" name="Connecteur droit avec flèche 111">
              <a:extLst>
                <a:ext uri="{FF2B5EF4-FFF2-40B4-BE49-F238E27FC236}">
                  <a16:creationId xmlns:a16="http://schemas.microsoft.com/office/drawing/2014/main" id="{37ADF9F0-DC88-49C1-B8BB-B4E14609B4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41514" y="4996421"/>
              <a:ext cx="263162" cy="301150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13" name="ZoneTexte 41">
              <a:extLst>
                <a:ext uri="{FF2B5EF4-FFF2-40B4-BE49-F238E27FC236}">
                  <a16:creationId xmlns:a16="http://schemas.microsoft.com/office/drawing/2014/main" id="{799C074D-9CF8-40F8-A197-755A24A98A78}"/>
                </a:ext>
              </a:extLst>
            </p:cNvPr>
            <p:cNvSpPr txBox="1"/>
            <p:nvPr/>
          </p:nvSpPr>
          <p:spPr>
            <a:xfrm>
              <a:off x="10316386" y="4972842"/>
              <a:ext cx="606248" cy="215444"/>
            </a:xfrm>
            <a:prstGeom prst="rect">
              <a:avLst/>
            </a:prstGeom>
            <a:noFill/>
          </p:spPr>
          <p:txBody>
            <a:bodyPr rot="0" spcFirstLastPara="0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600" dirty="0"/>
                <a:t>Plain </a:t>
              </a:r>
              <a:r>
                <a:rPr lang="fr-FR" sz="600" dirty="0" err="1"/>
                <a:t>text</a:t>
              </a:r>
              <a:endParaRPr lang="fr-FR" sz="600" dirty="0">
                <a:cs typeface="Calibri"/>
              </a:endParaRPr>
            </a:p>
          </p:txBody>
        </p:sp>
        <p:sp>
          <p:nvSpPr>
            <p:cNvPr id="114" name="ZoneTexte 66">
              <a:extLst>
                <a:ext uri="{FF2B5EF4-FFF2-40B4-BE49-F238E27FC236}">
                  <a16:creationId xmlns:a16="http://schemas.microsoft.com/office/drawing/2014/main" id="{68E1452B-AEA8-4D33-8FED-52304235349C}"/>
                </a:ext>
              </a:extLst>
            </p:cNvPr>
            <p:cNvSpPr txBox="1"/>
            <p:nvPr/>
          </p:nvSpPr>
          <p:spPr>
            <a:xfrm>
              <a:off x="9232043" y="5135190"/>
              <a:ext cx="787918" cy="215444"/>
            </a:xfrm>
            <a:prstGeom prst="rect">
              <a:avLst/>
            </a:prstGeom>
            <a:noFill/>
          </p:spPr>
          <p:txBody>
            <a:bodyPr rot="0" spcFirstLastPara="0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600" dirty="0" err="1"/>
                <a:t>Re-structured</a:t>
              </a:r>
              <a:endParaRPr lang="fr-FR" sz="600" dirty="0"/>
            </a:p>
          </p:txBody>
        </p:sp>
        <p:pic>
          <p:nvPicPr>
            <p:cNvPr id="115" name="Image 114" descr="Une image contenant drapeau, dessin&#10;&#10;Description générée avec un niveau de confiance très élevé">
              <a:extLst>
                <a:ext uri="{FF2B5EF4-FFF2-40B4-BE49-F238E27FC236}">
                  <a16:creationId xmlns:a16="http://schemas.microsoft.com/office/drawing/2014/main" id="{90BE078D-5FC2-4589-B271-E041EEADE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28068" y="4584884"/>
              <a:ext cx="340043" cy="366446"/>
            </a:xfrm>
            <a:prstGeom prst="rect">
              <a:avLst/>
            </a:prstGeom>
          </p:spPr>
        </p:pic>
        <p:pic>
          <p:nvPicPr>
            <p:cNvPr id="116" name="Image 115" descr="Une image contenant casserole, gâteau, tasse, table&#10;&#10;Description générée avec un niveau de confiance très élevé">
              <a:extLst>
                <a:ext uri="{FF2B5EF4-FFF2-40B4-BE49-F238E27FC236}">
                  <a16:creationId xmlns:a16="http://schemas.microsoft.com/office/drawing/2014/main" id="{C38D939D-A6D5-42C4-B8EE-29A70BA75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38629" y="4444173"/>
              <a:ext cx="330747" cy="476058"/>
            </a:xfrm>
            <a:prstGeom prst="rect">
              <a:avLst/>
            </a:prstGeom>
          </p:spPr>
        </p:pic>
        <p:pic>
          <p:nvPicPr>
            <p:cNvPr id="117" name="Image 116" descr="Une image contenant dessin&#10;&#10;Description générée avec un niveau de confiance très élevé">
              <a:extLst>
                <a:ext uri="{FF2B5EF4-FFF2-40B4-BE49-F238E27FC236}">
                  <a16:creationId xmlns:a16="http://schemas.microsoft.com/office/drawing/2014/main" id="{CE47EB19-5FEA-4E26-8A1B-DF3F11692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38380" y="4904124"/>
              <a:ext cx="510064" cy="184594"/>
            </a:xfrm>
            <a:prstGeom prst="rect">
              <a:avLst/>
            </a:prstGeom>
          </p:spPr>
        </p:pic>
        <p:grpSp>
          <p:nvGrpSpPr>
            <p:cNvPr id="118" name="Groupe 117"/>
            <p:cNvGrpSpPr/>
            <p:nvPr/>
          </p:nvGrpSpPr>
          <p:grpSpPr>
            <a:xfrm>
              <a:off x="9825398" y="4729913"/>
              <a:ext cx="705183" cy="252664"/>
              <a:chOff x="10253144" y="3545413"/>
              <a:chExt cx="705183" cy="252664"/>
            </a:xfrm>
          </p:grpSpPr>
          <p:pic>
            <p:nvPicPr>
              <p:cNvPr id="126" name="Image 125">
                <a:extLst>
                  <a:ext uri="{FF2B5EF4-FFF2-40B4-BE49-F238E27FC236}">
                    <a16:creationId xmlns:a16="http://schemas.microsoft.com/office/drawing/2014/main" id="{5C400C58-37C2-49C8-ADC7-4A3AEFF309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10253144" y="3545413"/>
                <a:ext cx="616116" cy="252664"/>
              </a:xfrm>
              <a:prstGeom prst="rect">
                <a:avLst/>
              </a:prstGeom>
            </p:spPr>
          </p:pic>
          <p:sp>
            <p:nvSpPr>
              <p:cNvPr id="127" name="ZoneTexte 1">
                <a:extLst>
                  <a:ext uri="{FF2B5EF4-FFF2-40B4-BE49-F238E27FC236}">
                    <a16:creationId xmlns:a16="http://schemas.microsoft.com/office/drawing/2014/main" id="{6C3D32A6-E206-4091-A18B-0151CA99D8C0}"/>
                  </a:ext>
                </a:extLst>
              </p:cNvPr>
              <p:cNvSpPr txBox="1"/>
              <p:nvPr/>
            </p:nvSpPr>
            <p:spPr>
              <a:xfrm>
                <a:off x="10253144" y="3564024"/>
                <a:ext cx="705183" cy="215444"/>
              </a:xfrm>
              <a:prstGeom prst="rect">
                <a:avLst/>
              </a:prstGeom>
              <a:noFill/>
            </p:spPr>
            <p:txBody>
              <a:bodyPr rot="0" spcFirstLastPara="0" vert="horz" wrap="square" lIns="68580" tIns="34290" rIns="68580" bIns="3429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fr-FR" sz="600" dirty="0" err="1">
                    <a:solidFill>
                      <a:schemeClr val="bg1"/>
                    </a:solidFill>
                  </a:rPr>
                  <a:t>Structured</a:t>
                </a:r>
                <a:endParaRPr lang="fr-FR" sz="600" dirty="0">
                  <a:solidFill>
                    <a:schemeClr val="bg1"/>
                  </a:solidFill>
                  <a:cs typeface="Calibri"/>
                </a:endParaRPr>
              </a:p>
            </p:txBody>
          </p:sp>
        </p:grpSp>
        <p:sp>
          <p:nvSpPr>
            <p:cNvPr id="119" name="ZoneTexte 54">
              <a:extLst>
                <a:ext uri="{FF2B5EF4-FFF2-40B4-BE49-F238E27FC236}">
                  <a16:creationId xmlns:a16="http://schemas.microsoft.com/office/drawing/2014/main" id="{1AB2694F-42F8-4F7D-B206-5419F86DBFB5}"/>
                </a:ext>
              </a:extLst>
            </p:cNvPr>
            <p:cNvSpPr txBox="1"/>
            <p:nvPr/>
          </p:nvSpPr>
          <p:spPr>
            <a:xfrm>
              <a:off x="10036577" y="3819258"/>
              <a:ext cx="3146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50" b="1" dirty="0"/>
                <a:t>C</a:t>
              </a:r>
            </a:p>
          </p:txBody>
        </p:sp>
        <p:pic>
          <p:nvPicPr>
            <p:cNvPr id="120" name="Image 119" descr="Une image contenant objet, dessin&#10;&#10;Description générée avec un niveau de confiance très élevé">
              <a:extLst>
                <a:ext uri="{FF2B5EF4-FFF2-40B4-BE49-F238E27FC236}">
                  <a16:creationId xmlns:a16="http://schemas.microsoft.com/office/drawing/2014/main" id="{FCAFE72C-CEAF-4348-988C-77D017D7504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74520" y="4006395"/>
              <a:ext cx="775297" cy="775295"/>
            </a:xfrm>
            <a:prstGeom prst="rect">
              <a:avLst/>
            </a:prstGeom>
          </p:spPr>
        </p:pic>
        <p:sp>
          <p:nvSpPr>
            <p:cNvPr id="121" name="Rectangle à coins arrondis 120"/>
            <p:cNvSpPr>
              <a:spLocks noChangeAspect="1"/>
            </p:cNvSpPr>
            <p:nvPr/>
          </p:nvSpPr>
          <p:spPr>
            <a:xfrm>
              <a:off x="10477535" y="4542729"/>
              <a:ext cx="366453" cy="37523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85000" lnSpcReduction="10000"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Data</a:t>
              </a:r>
            </a:p>
          </p:txBody>
        </p:sp>
        <p:sp>
          <p:nvSpPr>
            <p:cNvPr id="122" name="Rectangle à coins arrondis 121"/>
            <p:cNvSpPr>
              <a:spLocks noChangeAspect="1"/>
            </p:cNvSpPr>
            <p:nvPr/>
          </p:nvSpPr>
          <p:spPr>
            <a:xfrm>
              <a:off x="10457082" y="4522276"/>
              <a:ext cx="366453" cy="37523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85000" lnSpcReduction="10000"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Data</a:t>
              </a:r>
            </a:p>
          </p:txBody>
        </p:sp>
        <p:sp>
          <p:nvSpPr>
            <p:cNvPr id="123" name="Rectangle à coins arrondis 122"/>
            <p:cNvSpPr>
              <a:spLocks noChangeAspect="1"/>
            </p:cNvSpPr>
            <p:nvPr/>
          </p:nvSpPr>
          <p:spPr>
            <a:xfrm>
              <a:off x="10493899" y="4493641"/>
              <a:ext cx="366453" cy="37523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85000" lnSpcReduction="10000"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Data</a:t>
              </a:r>
            </a:p>
          </p:txBody>
        </p:sp>
        <p:pic>
          <p:nvPicPr>
            <p:cNvPr id="124" name="Image 12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078366" y="5328584"/>
              <a:ext cx="603504" cy="305109"/>
            </a:xfrm>
            <a:prstGeom prst="rect">
              <a:avLst/>
            </a:prstGeom>
          </p:spPr>
        </p:pic>
      </p:grpSp>
      <p:grpSp>
        <p:nvGrpSpPr>
          <p:cNvPr id="176" name="Groupe 175"/>
          <p:cNvGrpSpPr/>
          <p:nvPr/>
        </p:nvGrpSpPr>
        <p:grpSpPr>
          <a:xfrm>
            <a:off x="259551" y="1759342"/>
            <a:ext cx="4169954" cy="1653416"/>
            <a:chOff x="346067" y="1202788"/>
            <a:chExt cx="5559939" cy="2204555"/>
          </a:xfrm>
        </p:grpSpPr>
        <p:pic>
          <p:nvPicPr>
            <p:cNvPr id="78" name="Image 77" descr="Une image contenant casserole, gâteau, tasse, table&#10;&#10;Description générée avec un niveau de confiance très élevé">
              <a:extLst>
                <a:ext uri="{FF2B5EF4-FFF2-40B4-BE49-F238E27FC236}">
                  <a16:creationId xmlns:a16="http://schemas.microsoft.com/office/drawing/2014/main" id="{C38D939D-A6D5-42C4-B8EE-29A70BA75C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645" b="21329"/>
            <a:stretch/>
          </p:blipFill>
          <p:spPr>
            <a:xfrm>
              <a:off x="5440230" y="3032825"/>
              <a:ext cx="325304" cy="374518"/>
            </a:xfrm>
            <a:prstGeom prst="rect">
              <a:avLst/>
            </a:prstGeom>
          </p:spPr>
        </p:pic>
        <p:cxnSp>
          <p:nvCxnSpPr>
            <p:cNvPr id="80" name="Connecteur droit avec flèche 79">
              <a:extLst>
                <a:ext uri="{FF2B5EF4-FFF2-40B4-BE49-F238E27FC236}">
                  <a16:creationId xmlns:a16="http://schemas.microsoft.com/office/drawing/2014/main" id="{029918BC-78D1-4642-B76D-2416E6EAA64B}"/>
                </a:ext>
              </a:extLst>
            </p:cNvPr>
            <p:cNvCxnSpPr>
              <a:cxnSpLocks/>
            </p:cNvCxnSpPr>
            <p:nvPr/>
          </p:nvCxnSpPr>
          <p:spPr>
            <a:xfrm>
              <a:off x="4929928" y="2093421"/>
              <a:ext cx="672954" cy="81118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1" name="ZoneTexte 41">
              <a:extLst>
                <a:ext uri="{FF2B5EF4-FFF2-40B4-BE49-F238E27FC236}">
                  <a16:creationId xmlns:a16="http://schemas.microsoft.com/office/drawing/2014/main" id="{799C074D-9CF8-40F8-A197-755A24A98A78}"/>
                </a:ext>
              </a:extLst>
            </p:cNvPr>
            <p:cNvSpPr txBox="1"/>
            <p:nvPr/>
          </p:nvSpPr>
          <p:spPr>
            <a:xfrm>
              <a:off x="5266405" y="2170267"/>
              <a:ext cx="606248" cy="338555"/>
            </a:xfrm>
            <a:prstGeom prst="rect">
              <a:avLst/>
            </a:prstGeom>
            <a:noFill/>
          </p:spPr>
          <p:txBody>
            <a:bodyPr rot="0" spcFirstLastPara="0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600" dirty="0"/>
                <a:t>Code d’analyse</a:t>
              </a:r>
            </a:p>
          </p:txBody>
        </p:sp>
        <p:sp>
          <p:nvSpPr>
            <p:cNvPr id="134" name="ZoneTexte 41">
              <a:extLst>
                <a:ext uri="{FF2B5EF4-FFF2-40B4-BE49-F238E27FC236}">
                  <a16:creationId xmlns:a16="http://schemas.microsoft.com/office/drawing/2014/main" id="{799C074D-9CF8-40F8-A197-755A24A98A78}"/>
                </a:ext>
              </a:extLst>
            </p:cNvPr>
            <p:cNvSpPr txBox="1"/>
            <p:nvPr/>
          </p:nvSpPr>
          <p:spPr>
            <a:xfrm>
              <a:off x="5299758" y="3004814"/>
              <a:ext cx="606248" cy="338555"/>
            </a:xfrm>
            <a:prstGeom prst="rect">
              <a:avLst/>
            </a:prstGeom>
            <a:noFill/>
          </p:spPr>
          <p:txBody>
            <a:bodyPr rot="0" spcFirstLastPara="0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600" b="1" dirty="0" err="1"/>
                <a:t>Study</a:t>
              </a:r>
              <a:r>
                <a:rPr lang="fr-FR" sz="600" b="1" dirty="0"/>
                <a:t> </a:t>
              </a:r>
              <a:br>
                <a:rPr lang="fr-FR" sz="600" b="1" dirty="0"/>
              </a:br>
              <a:r>
                <a:rPr lang="fr-FR" sz="600" b="1" dirty="0"/>
                <a:t>GIT</a:t>
              </a:r>
            </a:p>
          </p:txBody>
        </p:sp>
        <p:grpSp>
          <p:nvGrpSpPr>
            <p:cNvPr id="170" name="Groupe 169"/>
            <p:cNvGrpSpPr/>
            <p:nvPr/>
          </p:nvGrpSpPr>
          <p:grpSpPr>
            <a:xfrm>
              <a:off x="346067" y="1202788"/>
              <a:ext cx="4890076" cy="775436"/>
              <a:chOff x="346067" y="1202788"/>
              <a:chExt cx="4890076" cy="775436"/>
            </a:xfrm>
          </p:grpSpPr>
          <p:sp>
            <p:nvSpPr>
              <p:cNvPr id="40" name="ZoneTexte 39"/>
              <p:cNvSpPr txBox="1"/>
              <p:nvPr/>
            </p:nvSpPr>
            <p:spPr>
              <a:xfrm>
                <a:off x="640566" y="1208783"/>
                <a:ext cx="459557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50" b="1" dirty="0" err="1"/>
                  <a:t>Predictive</a:t>
                </a:r>
                <a:r>
                  <a:rPr lang="fr-FR" sz="1050" b="1" dirty="0"/>
                  <a:t> model </a:t>
                </a:r>
                <a:r>
                  <a:rPr lang="fr-FR" sz="1050" dirty="0"/>
                  <a:t>(</a:t>
                </a:r>
                <a:r>
                  <a:rPr lang="fr-FR" sz="1050" dirty="0" err="1"/>
                  <a:t>eg</a:t>
                </a:r>
                <a:r>
                  <a:rPr lang="fr-FR" sz="1050" dirty="0"/>
                  <a:t>. </a:t>
                </a:r>
                <a:r>
                  <a:rPr lang="fr-FR" sz="1050" dirty="0" err="1"/>
                  <a:t>multivariate</a:t>
                </a:r>
                <a:r>
                  <a:rPr lang="fr-FR" sz="1050" dirty="0"/>
                  <a:t> COX), </a:t>
                </a:r>
                <a:r>
                  <a:rPr lang="fr-FR" sz="1050" dirty="0" err="1"/>
                  <a:t>commonly</a:t>
                </a:r>
                <a:r>
                  <a:rPr lang="fr-FR" sz="1050" dirty="0"/>
                  <a:t> </a:t>
                </a:r>
                <a:r>
                  <a:rPr lang="fr-FR" sz="1050" dirty="0" err="1"/>
                  <a:t>designed</a:t>
                </a:r>
                <a:r>
                  <a:rPr lang="fr-FR" sz="1050" dirty="0"/>
                  <a:t> by A,B et C </a:t>
                </a:r>
                <a:r>
                  <a:rPr lang="fr-FR" sz="1050" dirty="0" err="1"/>
                  <a:t>centers</a:t>
                </a:r>
                <a:endParaRPr lang="fr-FR" sz="1050" dirty="0"/>
              </a:p>
              <a:p>
                <a:r>
                  <a:rPr lang="fr-FR" sz="1050" b="1" dirty="0"/>
                  <a:t>Final script </a:t>
                </a:r>
                <a:r>
                  <a:rPr lang="fr-FR" sz="1050" dirty="0" err="1"/>
                  <a:t>encoded</a:t>
                </a:r>
                <a:r>
                  <a:rPr lang="fr-FR" sz="1050" dirty="0"/>
                  <a:t> and </a:t>
                </a:r>
                <a:r>
                  <a:rPr lang="fr-FR" sz="1050" dirty="0" err="1"/>
                  <a:t>shared</a:t>
                </a:r>
                <a:r>
                  <a:rPr lang="fr-FR" sz="1050" dirty="0"/>
                  <a:t> in </a:t>
                </a:r>
                <a:r>
                  <a:rPr lang="fr-FR" sz="1050" dirty="0" err="1"/>
                  <a:t>Study</a:t>
                </a:r>
                <a:r>
                  <a:rPr lang="fr-FR" sz="1050" dirty="0"/>
                  <a:t> GIT</a:t>
                </a:r>
              </a:p>
            </p:txBody>
          </p:sp>
          <p:sp>
            <p:nvSpPr>
              <p:cNvPr id="161" name="Ellipse 160"/>
              <p:cNvSpPr/>
              <p:nvPr/>
            </p:nvSpPr>
            <p:spPr>
              <a:xfrm>
                <a:off x="346067" y="1202788"/>
                <a:ext cx="249131" cy="24622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1</a:t>
                </a:r>
              </a:p>
            </p:txBody>
          </p:sp>
        </p:grpSp>
      </p:grpSp>
      <p:grpSp>
        <p:nvGrpSpPr>
          <p:cNvPr id="178" name="Groupe 177"/>
          <p:cNvGrpSpPr/>
          <p:nvPr/>
        </p:nvGrpSpPr>
        <p:grpSpPr>
          <a:xfrm>
            <a:off x="3625487" y="2245961"/>
            <a:ext cx="5542840" cy="2477594"/>
            <a:chOff x="4833982" y="1851614"/>
            <a:chExt cx="7390453" cy="3303459"/>
          </a:xfrm>
        </p:grpSpPr>
        <p:cxnSp>
          <p:nvCxnSpPr>
            <p:cNvPr id="77" name="Connecteur droit avec flèche 76">
              <a:extLst>
                <a:ext uri="{FF2B5EF4-FFF2-40B4-BE49-F238E27FC236}">
                  <a16:creationId xmlns:a16="http://schemas.microsoft.com/office/drawing/2014/main" id="{029918BC-78D1-4642-B76D-2416E6EAA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4776" y="2668458"/>
              <a:ext cx="2277072" cy="533751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9" name="ZoneTexte 41">
              <a:extLst>
                <a:ext uri="{FF2B5EF4-FFF2-40B4-BE49-F238E27FC236}">
                  <a16:creationId xmlns:a16="http://schemas.microsoft.com/office/drawing/2014/main" id="{799C074D-9CF8-40F8-A197-755A24A98A78}"/>
                </a:ext>
              </a:extLst>
            </p:cNvPr>
            <p:cNvSpPr txBox="1"/>
            <p:nvPr/>
          </p:nvSpPr>
          <p:spPr>
            <a:xfrm>
              <a:off x="5261258" y="3775045"/>
              <a:ext cx="606248" cy="461665"/>
            </a:xfrm>
            <a:prstGeom prst="rect">
              <a:avLst/>
            </a:prstGeom>
            <a:noFill/>
          </p:spPr>
          <p:txBody>
            <a:bodyPr rot="0" spcFirstLastPara="0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600" dirty="0">
                  <a:solidFill>
                    <a:srgbClr val="000000"/>
                  </a:solidFill>
                  <a:latin typeface="Calibri" panose="020F0502020204030204" pitchFamily="34" charset="0"/>
                </a:rPr>
                <a:t>PM</a:t>
              </a:r>
              <a:r>
                <a:rPr lang="fr-FR" sz="600" baseline="-25000" dirty="0">
                  <a:solidFill>
                    <a:srgbClr val="000000"/>
                  </a:solidFill>
                  <a:latin typeface="Calibri" panose="020F0502020204030204" pitchFamily="34" charset="0"/>
                </a:rPr>
                <a:t>A </a:t>
              </a:r>
            </a:p>
            <a:p>
              <a:pPr algn="ctr"/>
              <a:r>
                <a:rPr lang="fr-FR" sz="600" dirty="0">
                  <a:solidFill>
                    <a:srgbClr val="000000"/>
                  </a:solidFill>
                  <a:latin typeface="Calibri" panose="020F0502020204030204" pitchFamily="34" charset="0"/>
                </a:rPr>
                <a:t>TM</a:t>
              </a:r>
              <a:r>
                <a:rPr lang="fr-FR" sz="600" baseline="-25000" dirty="0">
                  <a:solidFill>
                    <a:srgbClr val="000000"/>
                  </a:solidFill>
                  <a:latin typeface="Calibri" panose="020F0502020204030204" pitchFamily="34" charset="0"/>
                </a:rPr>
                <a:t>AB</a:t>
              </a:r>
            </a:p>
            <a:p>
              <a:pPr algn="ctr"/>
              <a:r>
                <a:rPr lang="fr-FR" sz="600" baseline="-25000" dirty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r>
                <a:rPr lang="fr-FR" sz="600" dirty="0">
                  <a:solidFill>
                    <a:srgbClr val="000000"/>
                  </a:solidFill>
                  <a:latin typeface="Calibri" panose="020F0502020204030204" pitchFamily="34" charset="0"/>
                </a:rPr>
                <a:t>TM</a:t>
              </a:r>
              <a:r>
                <a:rPr lang="fr-FR" sz="600" baseline="-25000" dirty="0">
                  <a:solidFill>
                    <a:srgbClr val="000000"/>
                  </a:solidFill>
                  <a:latin typeface="Calibri" panose="020F0502020204030204" pitchFamily="34" charset="0"/>
                </a:rPr>
                <a:t>AC        </a:t>
              </a:r>
              <a:endParaRPr lang="fr-FR" sz="600" dirty="0">
                <a:cs typeface="Calibri"/>
              </a:endParaRPr>
            </a:p>
          </p:txBody>
        </p:sp>
        <p:sp>
          <p:nvSpPr>
            <p:cNvPr id="84" name="ZoneTexte 41">
              <a:extLst>
                <a:ext uri="{FF2B5EF4-FFF2-40B4-BE49-F238E27FC236}">
                  <a16:creationId xmlns:a16="http://schemas.microsoft.com/office/drawing/2014/main" id="{799C074D-9CF8-40F8-A197-755A24A98A78}"/>
                </a:ext>
              </a:extLst>
            </p:cNvPr>
            <p:cNvSpPr txBox="1"/>
            <p:nvPr/>
          </p:nvSpPr>
          <p:spPr>
            <a:xfrm>
              <a:off x="6869947" y="2604391"/>
              <a:ext cx="606248" cy="215444"/>
            </a:xfrm>
            <a:prstGeom prst="rect">
              <a:avLst/>
            </a:prstGeom>
            <a:noFill/>
          </p:spPr>
          <p:txBody>
            <a:bodyPr rot="0" spcFirstLastPara="0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600" dirty="0">
                  <a:solidFill>
                    <a:srgbClr val="000000"/>
                  </a:solidFill>
                  <a:latin typeface="Calibri" panose="020F0502020204030204" pitchFamily="34" charset="0"/>
                </a:rPr>
                <a:t>PM</a:t>
              </a:r>
              <a:r>
                <a:rPr lang="fr-FR" sz="600" baseline="-25000" dirty="0">
                  <a:solidFill>
                    <a:srgbClr val="000000"/>
                  </a:solidFill>
                  <a:latin typeface="Calibri" panose="020F0502020204030204" pitchFamily="34" charset="0"/>
                </a:rPr>
                <a:t>A</a:t>
              </a:r>
              <a:endParaRPr lang="fr-FR" sz="600" dirty="0"/>
            </a:p>
          </p:txBody>
        </p:sp>
        <p:sp>
          <p:nvSpPr>
            <p:cNvPr id="85" name="ZoneTexte 41">
              <a:extLst>
                <a:ext uri="{FF2B5EF4-FFF2-40B4-BE49-F238E27FC236}">
                  <a16:creationId xmlns:a16="http://schemas.microsoft.com/office/drawing/2014/main" id="{799C074D-9CF8-40F8-A197-755A24A98A78}"/>
                </a:ext>
              </a:extLst>
            </p:cNvPr>
            <p:cNvSpPr txBox="1"/>
            <p:nvPr/>
          </p:nvSpPr>
          <p:spPr>
            <a:xfrm>
              <a:off x="4833982" y="4024236"/>
              <a:ext cx="606248" cy="584776"/>
            </a:xfrm>
            <a:prstGeom prst="rect">
              <a:avLst/>
            </a:prstGeom>
            <a:noFill/>
          </p:spPr>
          <p:txBody>
            <a:bodyPr rot="0" spcFirstLastPara="0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600" dirty="0">
                  <a:cs typeface="Calibri"/>
                </a:rPr>
                <a:t> </a:t>
              </a:r>
            </a:p>
            <a:p>
              <a:pPr algn="ctr"/>
              <a:r>
                <a:rPr lang="fr-FR" sz="600" dirty="0">
                  <a:solidFill>
                    <a:srgbClr val="000000"/>
                  </a:solidFill>
                  <a:latin typeface="Calibri" panose="020F0502020204030204" pitchFamily="34" charset="0"/>
                </a:rPr>
                <a:t>PM</a:t>
              </a:r>
              <a:r>
                <a:rPr lang="fr-FR" sz="600" baseline="-25000" dirty="0">
                  <a:solidFill>
                    <a:srgbClr val="000000"/>
                  </a:solidFill>
                  <a:latin typeface="Calibri" panose="020F0502020204030204" pitchFamily="34" charset="0"/>
                </a:rPr>
                <a:t>B </a:t>
              </a:r>
            </a:p>
            <a:p>
              <a:pPr algn="ctr"/>
              <a:r>
                <a:rPr lang="fr-FR" sz="600" dirty="0">
                  <a:solidFill>
                    <a:srgbClr val="000000"/>
                  </a:solidFill>
                  <a:latin typeface="Calibri" panose="020F0502020204030204" pitchFamily="34" charset="0"/>
                </a:rPr>
                <a:t>TM</a:t>
              </a:r>
              <a:r>
                <a:rPr lang="fr-FR" sz="600" baseline="-25000" dirty="0">
                  <a:solidFill>
                    <a:srgbClr val="000000"/>
                  </a:solidFill>
                  <a:latin typeface="Calibri" panose="020F0502020204030204" pitchFamily="34" charset="0"/>
                </a:rPr>
                <a:t>BA</a:t>
              </a:r>
            </a:p>
            <a:p>
              <a:pPr algn="ctr"/>
              <a:r>
                <a:rPr lang="fr-FR" sz="600" baseline="-25000" dirty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r>
                <a:rPr lang="fr-FR" sz="600" dirty="0">
                  <a:solidFill>
                    <a:srgbClr val="000000"/>
                  </a:solidFill>
                  <a:latin typeface="Calibri" panose="020F0502020204030204" pitchFamily="34" charset="0"/>
                </a:rPr>
                <a:t>TM</a:t>
              </a:r>
              <a:r>
                <a:rPr lang="fr-FR" sz="600" baseline="-25000" dirty="0">
                  <a:solidFill>
                    <a:srgbClr val="000000"/>
                  </a:solidFill>
                  <a:latin typeface="Calibri" panose="020F0502020204030204" pitchFamily="34" charset="0"/>
                </a:rPr>
                <a:t>BC        </a:t>
              </a:r>
              <a:endParaRPr lang="fr-FR" sz="600" dirty="0">
                <a:cs typeface="Calibri"/>
              </a:endParaRPr>
            </a:p>
          </p:txBody>
        </p:sp>
        <p:sp>
          <p:nvSpPr>
            <p:cNvPr id="133" name="ZoneTexte 41">
              <a:extLst>
                <a:ext uri="{FF2B5EF4-FFF2-40B4-BE49-F238E27FC236}">
                  <a16:creationId xmlns:a16="http://schemas.microsoft.com/office/drawing/2014/main" id="{799C074D-9CF8-40F8-A197-755A24A98A78}"/>
                </a:ext>
              </a:extLst>
            </p:cNvPr>
            <p:cNvSpPr txBox="1"/>
            <p:nvPr/>
          </p:nvSpPr>
          <p:spPr>
            <a:xfrm>
              <a:off x="5621653" y="4032260"/>
              <a:ext cx="606248" cy="584776"/>
            </a:xfrm>
            <a:prstGeom prst="rect">
              <a:avLst/>
            </a:prstGeom>
            <a:noFill/>
          </p:spPr>
          <p:txBody>
            <a:bodyPr rot="0" spcFirstLastPara="0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600" dirty="0">
                  <a:cs typeface="Calibri"/>
                </a:rPr>
                <a:t> </a:t>
              </a:r>
            </a:p>
            <a:p>
              <a:pPr algn="ctr"/>
              <a:r>
                <a:rPr lang="fr-FR" sz="600" dirty="0">
                  <a:solidFill>
                    <a:srgbClr val="000000"/>
                  </a:solidFill>
                  <a:latin typeface="Calibri" panose="020F0502020204030204" pitchFamily="34" charset="0"/>
                </a:rPr>
                <a:t>PM</a:t>
              </a:r>
              <a:r>
                <a:rPr lang="fr-FR" sz="600" baseline="-25000" dirty="0">
                  <a:solidFill>
                    <a:srgbClr val="000000"/>
                  </a:solidFill>
                  <a:latin typeface="Calibri" panose="020F0502020204030204" pitchFamily="34" charset="0"/>
                </a:rPr>
                <a:t>C </a:t>
              </a:r>
            </a:p>
            <a:p>
              <a:pPr algn="ctr"/>
              <a:r>
                <a:rPr lang="fr-FR" sz="600" dirty="0">
                  <a:solidFill>
                    <a:srgbClr val="000000"/>
                  </a:solidFill>
                  <a:latin typeface="Calibri" panose="020F0502020204030204" pitchFamily="34" charset="0"/>
                </a:rPr>
                <a:t>TM</a:t>
              </a:r>
              <a:r>
                <a:rPr lang="fr-FR" sz="600" baseline="-25000" dirty="0">
                  <a:solidFill>
                    <a:srgbClr val="000000"/>
                  </a:solidFill>
                  <a:latin typeface="Calibri" panose="020F0502020204030204" pitchFamily="34" charset="0"/>
                </a:rPr>
                <a:t>CA</a:t>
              </a:r>
            </a:p>
            <a:p>
              <a:pPr algn="ctr"/>
              <a:r>
                <a:rPr lang="fr-FR" sz="600" baseline="-25000" dirty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r>
                <a:rPr lang="fr-FR" sz="600" dirty="0">
                  <a:solidFill>
                    <a:srgbClr val="000000"/>
                  </a:solidFill>
                  <a:latin typeface="Calibri" panose="020F0502020204030204" pitchFamily="34" charset="0"/>
                </a:rPr>
                <a:t>TM</a:t>
              </a:r>
              <a:r>
                <a:rPr lang="fr-FR" sz="600" baseline="-25000" dirty="0">
                  <a:solidFill>
                    <a:srgbClr val="000000"/>
                  </a:solidFill>
                  <a:latin typeface="Calibri" panose="020F0502020204030204" pitchFamily="34" charset="0"/>
                </a:rPr>
                <a:t>CB        </a:t>
              </a:r>
              <a:endParaRPr lang="fr-FR" sz="600" dirty="0">
                <a:cs typeface="Calibri"/>
              </a:endParaRPr>
            </a:p>
          </p:txBody>
        </p:sp>
        <p:cxnSp>
          <p:nvCxnSpPr>
            <p:cNvPr id="136" name="Connecteur droit avec flèche 135">
              <a:extLst>
                <a:ext uri="{FF2B5EF4-FFF2-40B4-BE49-F238E27FC236}">
                  <a16:creationId xmlns:a16="http://schemas.microsoft.com/office/drawing/2014/main" id="{029918BC-78D1-4642-B76D-2416E6EAA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3176" y="2763108"/>
              <a:ext cx="2277072" cy="53375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37" name="ZoneTexte 41">
              <a:extLst>
                <a:ext uri="{FF2B5EF4-FFF2-40B4-BE49-F238E27FC236}">
                  <a16:creationId xmlns:a16="http://schemas.microsoft.com/office/drawing/2014/main" id="{799C074D-9CF8-40F8-A197-755A24A98A78}"/>
                </a:ext>
              </a:extLst>
            </p:cNvPr>
            <p:cNvSpPr txBox="1"/>
            <p:nvPr/>
          </p:nvSpPr>
          <p:spPr>
            <a:xfrm>
              <a:off x="7303515" y="2933423"/>
              <a:ext cx="606248" cy="215444"/>
            </a:xfrm>
            <a:prstGeom prst="rect">
              <a:avLst/>
            </a:prstGeom>
            <a:noFill/>
          </p:spPr>
          <p:txBody>
            <a:bodyPr rot="0" spcFirstLastPara="0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600" dirty="0">
                  <a:solidFill>
                    <a:srgbClr val="000000"/>
                  </a:solidFill>
                  <a:latin typeface="Calibri" panose="020F0502020204030204" pitchFamily="34" charset="0"/>
                </a:rPr>
                <a:t>TM</a:t>
              </a:r>
              <a:r>
                <a:rPr lang="fr-FR" sz="600" baseline="-25000" dirty="0">
                  <a:solidFill>
                    <a:srgbClr val="000000"/>
                  </a:solidFill>
                  <a:latin typeface="Calibri" panose="020F0502020204030204" pitchFamily="34" charset="0"/>
                </a:rPr>
                <a:t>AB</a:t>
              </a:r>
              <a:endParaRPr lang="fr-FR" sz="600" dirty="0"/>
            </a:p>
          </p:txBody>
        </p:sp>
        <p:cxnSp>
          <p:nvCxnSpPr>
            <p:cNvPr id="139" name="Connecteur droit avec flèche 138">
              <a:extLst>
                <a:ext uri="{FF2B5EF4-FFF2-40B4-BE49-F238E27FC236}">
                  <a16:creationId xmlns:a16="http://schemas.microsoft.com/office/drawing/2014/main" id="{029918BC-78D1-4642-B76D-2416E6EAA64B}"/>
                </a:ext>
              </a:extLst>
            </p:cNvPr>
            <p:cNvCxnSpPr>
              <a:cxnSpLocks/>
            </p:cNvCxnSpPr>
            <p:nvPr/>
          </p:nvCxnSpPr>
          <p:spPr>
            <a:xfrm>
              <a:off x="5925686" y="3441400"/>
              <a:ext cx="2758646" cy="1066763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40" name="ZoneTexte 41">
              <a:extLst>
                <a:ext uri="{FF2B5EF4-FFF2-40B4-BE49-F238E27FC236}">
                  <a16:creationId xmlns:a16="http://schemas.microsoft.com/office/drawing/2014/main" id="{799C074D-9CF8-40F8-A197-755A24A98A78}"/>
                </a:ext>
              </a:extLst>
            </p:cNvPr>
            <p:cNvSpPr txBox="1"/>
            <p:nvPr/>
          </p:nvSpPr>
          <p:spPr>
            <a:xfrm>
              <a:off x="8178086" y="3557560"/>
              <a:ext cx="606248" cy="215444"/>
            </a:xfrm>
            <a:prstGeom prst="rect">
              <a:avLst/>
            </a:prstGeom>
            <a:noFill/>
          </p:spPr>
          <p:txBody>
            <a:bodyPr rot="0" spcFirstLastPara="0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600" dirty="0">
                  <a:solidFill>
                    <a:srgbClr val="000000"/>
                  </a:solidFill>
                  <a:latin typeface="Calibri" panose="020F0502020204030204" pitchFamily="34" charset="0"/>
                </a:rPr>
                <a:t>PM</a:t>
              </a:r>
              <a:r>
                <a:rPr lang="fr-FR" sz="600" baseline="-25000" dirty="0">
                  <a:solidFill>
                    <a:srgbClr val="000000"/>
                  </a:solidFill>
                  <a:latin typeface="Calibri" panose="020F0502020204030204" pitchFamily="34" charset="0"/>
                </a:rPr>
                <a:t>A</a:t>
              </a:r>
              <a:endParaRPr lang="fr-FR" sz="600" dirty="0"/>
            </a:p>
          </p:txBody>
        </p:sp>
        <p:cxnSp>
          <p:nvCxnSpPr>
            <p:cNvPr id="141" name="Connecteur droit avec flèche 140">
              <a:extLst>
                <a:ext uri="{FF2B5EF4-FFF2-40B4-BE49-F238E27FC236}">
                  <a16:creationId xmlns:a16="http://schemas.microsoft.com/office/drawing/2014/main" id="{029918BC-78D1-4642-B76D-2416E6EAA64B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55" y="3554126"/>
              <a:ext cx="2689916" cy="1045476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42" name="ZoneTexte 41">
              <a:extLst>
                <a:ext uri="{FF2B5EF4-FFF2-40B4-BE49-F238E27FC236}">
                  <a16:creationId xmlns:a16="http://schemas.microsoft.com/office/drawing/2014/main" id="{799C074D-9CF8-40F8-A197-755A24A98A78}"/>
                </a:ext>
              </a:extLst>
            </p:cNvPr>
            <p:cNvSpPr txBox="1"/>
            <p:nvPr/>
          </p:nvSpPr>
          <p:spPr>
            <a:xfrm>
              <a:off x="8015913" y="4077130"/>
              <a:ext cx="606248" cy="215444"/>
            </a:xfrm>
            <a:prstGeom prst="rect">
              <a:avLst/>
            </a:prstGeom>
            <a:noFill/>
          </p:spPr>
          <p:txBody>
            <a:bodyPr rot="0" spcFirstLastPara="0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600" dirty="0">
                  <a:solidFill>
                    <a:srgbClr val="000000"/>
                  </a:solidFill>
                  <a:latin typeface="Calibri" panose="020F0502020204030204" pitchFamily="34" charset="0"/>
                </a:rPr>
                <a:t>TM</a:t>
              </a:r>
              <a:r>
                <a:rPr lang="fr-FR" sz="600" baseline="-25000" dirty="0">
                  <a:solidFill>
                    <a:srgbClr val="000000"/>
                  </a:solidFill>
                  <a:latin typeface="Calibri" panose="020F0502020204030204" pitchFamily="34" charset="0"/>
                </a:rPr>
                <a:t>AB</a:t>
              </a:r>
              <a:endParaRPr lang="fr-FR" sz="600" dirty="0"/>
            </a:p>
          </p:txBody>
        </p:sp>
        <p:grpSp>
          <p:nvGrpSpPr>
            <p:cNvPr id="173" name="Groupe 172"/>
            <p:cNvGrpSpPr/>
            <p:nvPr/>
          </p:nvGrpSpPr>
          <p:grpSpPr>
            <a:xfrm>
              <a:off x="6762531" y="4181653"/>
              <a:ext cx="1094855" cy="973420"/>
              <a:chOff x="6762531" y="4181653"/>
              <a:chExt cx="1094855" cy="973420"/>
            </a:xfrm>
          </p:grpSpPr>
          <p:pic>
            <p:nvPicPr>
              <p:cNvPr id="151" name="Image 15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62531" y="4397097"/>
                <a:ext cx="1094855" cy="757976"/>
              </a:xfrm>
              <a:prstGeom prst="rect">
                <a:avLst/>
              </a:prstGeom>
            </p:spPr>
          </p:pic>
          <p:sp>
            <p:nvSpPr>
              <p:cNvPr id="154" name="ZoneTexte 41">
                <a:extLst>
                  <a:ext uri="{FF2B5EF4-FFF2-40B4-BE49-F238E27FC236}">
                    <a16:creationId xmlns:a16="http://schemas.microsoft.com/office/drawing/2014/main" id="{799C074D-9CF8-40F8-A197-755A24A98A78}"/>
                  </a:ext>
                </a:extLst>
              </p:cNvPr>
              <p:cNvSpPr txBox="1"/>
              <p:nvPr/>
            </p:nvSpPr>
            <p:spPr>
              <a:xfrm>
                <a:off x="6834148" y="4181653"/>
                <a:ext cx="606248" cy="215444"/>
              </a:xfrm>
              <a:prstGeom prst="rect">
                <a:avLst/>
              </a:prstGeom>
              <a:noFill/>
            </p:spPr>
            <p:txBody>
              <a:bodyPr rot="0" spcFirstLastPara="0" vert="horz" wrap="square" lIns="68580" tIns="34290" rIns="68580" bIns="3429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r-FR" sz="6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TEST sur C</a:t>
                </a:r>
                <a:endParaRPr lang="fr-FR" sz="600" dirty="0"/>
              </a:p>
            </p:txBody>
          </p:sp>
        </p:grpSp>
        <p:grpSp>
          <p:nvGrpSpPr>
            <p:cNvPr id="174" name="Groupe 173"/>
            <p:cNvGrpSpPr/>
            <p:nvPr/>
          </p:nvGrpSpPr>
          <p:grpSpPr>
            <a:xfrm>
              <a:off x="6994868" y="1851614"/>
              <a:ext cx="922455" cy="721068"/>
              <a:chOff x="6994868" y="1851614"/>
              <a:chExt cx="922455" cy="721068"/>
            </a:xfrm>
          </p:grpSpPr>
          <p:pic>
            <p:nvPicPr>
              <p:cNvPr id="150" name="Image 149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94868" y="1897081"/>
                <a:ext cx="922455" cy="675601"/>
              </a:xfrm>
              <a:prstGeom prst="rect">
                <a:avLst/>
              </a:prstGeom>
            </p:spPr>
          </p:pic>
          <p:sp>
            <p:nvSpPr>
              <p:cNvPr id="155" name="ZoneTexte 41">
                <a:extLst>
                  <a:ext uri="{FF2B5EF4-FFF2-40B4-BE49-F238E27FC236}">
                    <a16:creationId xmlns:a16="http://schemas.microsoft.com/office/drawing/2014/main" id="{799C074D-9CF8-40F8-A197-755A24A98A78}"/>
                  </a:ext>
                </a:extLst>
              </p:cNvPr>
              <p:cNvSpPr txBox="1"/>
              <p:nvPr/>
            </p:nvSpPr>
            <p:spPr>
              <a:xfrm>
                <a:off x="7274856" y="1851614"/>
                <a:ext cx="606248" cy="215444"/>
              </a:xfrm>
              <a:prstGeom prst="rect">
                <a:avLst/>
              </a:prstGeom>
              <a:noFill/>
            </p:spPr>
            <p:txBody>
              <a:bodyPr rot="0" spcFirstLastPara="0" vert="horz" wrap="square" lIns="68580" tIns="34290" rIns="68580" bIns="3429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r-FR" sz="6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TEST sur B</a:t>
                </a:r>
                <a:endParaRPr lang="fr-FR" sz="600" dirty="0"/>
              </a:p>
            </p:txBody>
          </p:sp>
        </p:grpSp>
        <p:grpSp>
          <p:nvGrpSpPr>
            <p:cNvPr id="167" name="Groupe 166"/>
            <p:cNvGrpSpPr/>
            <p:nvPr/>
          </p:nvGrpSpPr>
          <p:grpSpPr>
            <a:xfrm>
              <a:off x="9257018" y="3251244"/>
              <a:ext cx="2967417" cy="1617699"/>
              <a:chOff x="6433045" y="4880066"/>
              <a:chExt cx="2967417" cy="1617699"/>
            </a:xfrm>
          </p:grpSpPr>
          <p:sp>
            <p:nvSpPr>
              <p:cNvPr id="41" name="ZoneTexte 40"/>
              <p:cNvSpPr txBox="1"/>
              <p:nvPr/>
            </p:nvSpPr>
            <p:spPr>
              <a:xfrm>
                <a:off x="6433045" y="5081993"/>
                <a:ext cx="2967417" cy="1415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50" b="1" dirty="0"/>
                  <a:t>In </a:t>
                </a:r>
                <a:r>
                  <a:rPr lang="fr-FR" sz="1050" b="1" dirty="0" err="1"/>
                  <a:t>centers</a:t>
                </a:r>
                <a:r>
                  <a:rPr lang="fr-FR" sz="1050" b="1" dirty="0"/>
                  <a:t> B and C </a:t>
                </a:r>
                <a:r>
                  <a:rPr lang="fr-FR" sz="1050" b="1" dirty="0" err="1"/>
                  <a:t>independently</a:t>
                </a:r>
                <a:endParaRPr lang="fr-FR" sz="1050" b="1" dirty="0"/>
              </a:p>
              <a:p>
                <a:pPr marL="136922" lvl="1"/>
                <a:r>
                  <a:rPr lang="fr-FR" sz="1050" dirty="0"/>
                  <a:t>Test A model on </a:t>
                </a:r>
                <a:r>
                  <a:rPr lang="fr-FR" sz="1050" dirty="0" err="1"/>
                  <a:t>ther</a:t>
                </a:r>
                <a:r>
                  <a:rPr lang="fr-FR" sz="1050" dirty="0"/>
                  <a:t> </a:t>
                </a:r>
                <a:r>
                  <a:rPr lang="fr-FR" sz="1050" dirty="0" err="1"/>
                  <a:t>own</a:t>
                </a:r>
                <a:r>
                  <a:rPr lang="fr-FR" sz="1050" dirty="0"/>
                  <a:t> data </a:t>
                </a:r>
                <a:r>
                  <a:rPr lang="fr-FR" sz="1050" dirty="0" err="1"/>
                  <a:t>independently</a:t>
                </a:r>
                <a:r>
                  <a:rPr lang="fr-FR" sz="1050" dirty="0"/>
                  <a:t> (</a:t>
                </a:r>
                <a:r>
                  <a:rPr lang="fr-FR" sz="105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TM</a:t>
                </a:r>
                <a:r>
                  <a:rPr lang="fr-FR" sz="1050" baseline="-250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AB</a:t>
                </a:r>
                <a:r>
                  <a:rPr lang="fr-FR" sz="105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,TM</a:t>
                </a:r>
                <a:r>
                  <a:rPr lang="fr-FR" sz="1050" baseline="-250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AC</a:t>
                </a:r>
                <a:r>
                  <a:rPr lang="fr-FR" sz="1050" dirty="0"/>
                  <a:t> )</a:t>
                </a:r>
              </a:p>
              <a:p>
                <a:pPr marL="136922" lvl="1"/>
                <a:endParaRPr lang="fr-FR" sz="1050" dirty="0"/>
              </a:p>
              <a:p>
                <a:pPr marL="136922" lvl="1"/>
                <a:r>
                  <a:rPr lang="fr-FR" sz="1050" dirty="0"/>
                  <a:t>The performance </a:t>
                </a:r>
                <a:r>
                  <a:rPr lang="fr-FR" sz="1050" dirty="0" err="1"/>
                  <a:t>is</a:t>
                </a:r>
                <a:r>
                  <a:rPr lang="fr-FR" sz="1050" dirty="0"/>
                  <a:t> </a:t>
                </a:r>
                <a:r>
                  <a:rPr lang="fr-FR" sz="1050" dirty="0" err="1"/>
                  <a:t>shared</a:t>
                </a:r>
                <a:r>
                  <a:rPr lang="fr-FR" sz="1050" dirty="0"/>
                  <a:t> in </a:t>
                </a:r>
                <a:r>
                  <a:rPr lang="fr-FR" sz="1050" dirty="0" err="1"/>
                  <a:t>Study</a:t>
                </a:r>
                <a:r>
                  <a:rPr lang="fr-FR" sz="1050" dirty="0"/>
                  <a:t> GIT</a:t>
                </a:r>
              </a:p>
            </p:txBody>
          </p:sp>
          <p:sp>
            <p:nvSpPr>
              <p:cNvPr id="164" name="Ellipse 163"/>
              <p:cNvSpPr/>
              <p:nvPr/>
            </p:nvSpPr>
            <p:spPr>
              <a:xfrm>
                <a:off x="6435876" y="4880066"/>
                <a:ext cx="249131" cy="24622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3</a:t>
                </a:r>
              </a:p>
            </p:txBody>
          </p:sp>
        </p:grpSp>
      </p:grpSp>
      <p:grpSp>
        <p:nvGrpSpPr>
          <p:cNvPr id="177" name="Groupe 176"/>
          <p:cNvGrpSpPr/>
          <p:nvPr/>
        </p:nvGrpSpPr>
        <p:grpSpPr>
          <a:xfrm>
            <a:off x="95705" y="2755145"/>
            <a:ext cx="3820283" cy="2800278"/>
            <a:chOff x="142433" y="2562280"/>
            <a:chExt cx="5093710" cy="3733704"/>
          </a:xfrm>
        </p:grpSpPr>
        <p:cxnSp>
          <p:nvCxnSpPr>
            <p:cNvPr id="44" name="Connecteur droit avec flèche 43">
              <a:extLst>
                <a:ext uri="{FF2B5EF4-FFF2-40B4-BE49-F238E27FC236}">
                  <a16:creationId xmlns:a16="http://schemas.microsoft.com/office/drawing/2014/main" id="{029918BC-78D1-4642-B76D-2416E6EAA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1633" y="3328922"/>
              <a:ext cx="2864510" cy="32412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2" name="ZoneTexte 41">
              <a:extLst>
                <a:ext uri="{FF2B5EF4-FFF2-40B4-BE49-F238E27FC236}">
                  <a16:creationId xmlns:a16="http://schemas.microsoft.com/office/drawing/2014/main" id="{799C074D-9CF8-40F8-A197-755A24A98A78}"/>
                </a:ext>
              </a:extLst>
            </p:cNvPr>
            <p:cNvSpPr txBox="1"/>
            <p:nvPr/>
          </p:nvSpPr>
          <p:spPr>
            <a:xfrm>
              <a:off x="3500765" y="3593579"/>
              <a:ext cx="606248" cy="215444"/>
            </a:xfrm>
            <a:prstGeom prst="rect">
              <a:avLst/>
            </a:prstGeom>
            <a:noFill/>
          </p:spPr>
          <p:txBody>
            <a:bodyPr rot="0" spcFirstLastPara="0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600" dirty="0">
                  <a:solidFill>
                    <a:srgbClr val="000000"/>
                  </a:solidFill>
                  <a:latin typeface="Calibri" panose="020F0502020204030204" pitchFamily="34" charset="0"/>
                </a:rPr>
                <a:t>PM</a:t>
              </a:r>
              <a:r>
                <a:rPr lang="fr-FR" sz="600" baseline="-25000" dirty="0">
                  <a:solidFill>
                    <a:srgbClr val="000000"/>
                  </a:solidFill>
                  <a:latin typeface="Calibri" panose="020F0502020204030204" pitchFamily="34" charset="0"/>
                </a:rPr>
                <a:t>A</a:t>
              </a:r>
              <a:endParaRPr lang="fr-FR" sz="600" dirty="0"/>
            </a:p>
          </p:txBody>
        </p:sp>
        <p:grpSp>
          <p:nvGrpSpPr>
            <p:cNvPr id="175" name="Groupe 174"/>
            <p:cNvGrpSpPr/>
            <p:nvPr/>
          </p:nvGrpSpPr>
          <p:grpSpPr>
            <a:xfrm>
              <a:off x="2679717" y="2562280"/>
              <a:ext cx="995939" cy="848013"/>
              <a:chOff x="2679717" y="2562280"/>
              <a:chExt cx="995939" cy="848013"/>
            </a:xfrm>
          </p:grpSpPr>
          <p:pic>
            <p:nvPicPr>
              <p:cNvPr id="149" name="Image 148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79717" y="2714500"/>
                <a:ext cx="995939" cy="695793"/>
              </a:xfrm>
              <a:prstGeom prst="rect">
                <a:avLst/>
              </a:prstGeom>
            </p:spPr>
          </p:pic>
          <p:sp>
            <p:nvSpPr>
              <p:cNvPr id="156" name="ZoneTexte 41">
                <a:extLst>
                  <a:ext uri="{FF2B5EF4-FFF2-40B4-BE49-F238E27FC236}">
                    <a16:creationId xmlns:a16="http://schemas.microsoft.com/office/drawing/2014/main" id="{799C074D-9CF8-40F8-A197-755A24A98A78}"/>
                  </a:ext>
                </a:extLst>
              </p:cNvPr>
              <p:cNvSpPr txBox="1"/>
              <p:nvPr/>
            </p:nvSpPr>
            <p:spPr>
              <a:xfrm>
                <a:off x="2941870" y="2562280"/>
                <a:ext cx="720992" cy="215444"/>
              </a:xfrm>
              <a:prstGeom prst="rect">
                <a:avLst/>
              </a:prstGeom>
              <a:noFill/>
            </p:spPr>
            <p:txBody>
              <a:bodyPr rot="0" spcFirstLastPara="0" vert="horz" wrap="square" lIns="68580" tIns="34290" rIns="68580" bIns="3429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r-FR" sz="6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TRAIN sur A</a:t>
                </a:r>
                <a:endParaRPr lang="fr-FR" sz="600" dirty="0"/>
              </a:p>
            </p:txBody>
          </p:sp>
        </p:grpSp>
        <p:grpSp>
          <p:nvGrpSpPr>
            <p:cNvPr id="169" name="Groupe 168"/>
            <p:cNvGrpSpPr/>
            <p:nvPr/>
          </p:nvGrpSpPr>
          <p:grpSpPr>
            <a:xfrm>
              <a:off x="142433" y="4873310"/>
              <a:ext cx="3057321" cy="1422674"/>
              <a:chOff x="142433" y="4873310"/>
              <a:chExt cx="3057321" cy="1422674"/>
            </a:xfrm>
          </p:grpSpPr>
          <p:sp>
            <p:nvSpPr>
              <p:cNvPr id="39" name="ZoneTexte 38"/>
              <p:cNvSpPr txBox="1"/>
              <p:nvPr/>
            </p:nvSpPr>
            <p:spPr>
              <a:xfrm>
                <a:off x="346068" y="4880211"/>
                <a:ext cx="2853686" cy="1415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50" b="1" dirty="0"/>
                  <a:t>In A center:</a:t>
                </a:r>
              </a:p>
              <a:p>
                <a:pPr marL="214313" indent="-214313">
                  <a:buFontTx/>
                  <a:buChar char="-"/>
                </a:pPr>
                <a:r>
                  <a:rPr lang="fr-FR" sz="1050" dirty="0"/>
                  <a:t>Train and cross- </a:t>
                </a:r>
                <a:r>
                  <a:rPr lang="fr-FR" sz="1050" dirty="0" err="1"/>
                  <a:t>validate</a:t>
                </a:r>
                <a:r>
                  <a:rPr lang="fr-FR" sz="1050" dirty="0"/>
                  <a:t> the </a:t>
                </a:r>
                <a:r>
                  <a:rPr lang="fr-FR" sz="1050" dirty="0" err="1"/>
                  <a:t>predictive</a:t>
                </a:r>
                <a:r>
                  <a:rPr lang="fr-FR" sz="1050" dirty="0"/>
                  <a:t> model </a:t>
                </a:r>
                <a:r>
                  <a:rPr lang="fr-FR" sz="1050" dirty="0" err="1"/>
                  <a:t>using</a:t>
                </a:r>
                <a:r>
                  <a:rPr lang="fr-FR" sz="1050" dirty="0"/>
                  <a:t> </a:t>
                </a:r>
                <a:r>
                  <a:rPr lang="fr-FR" sz="1050" dirty="0" err="1"/>
                  <a:t>its</a:t>
                </a:r>
                <a:r>
                  <a:rPr lang="fr-FR" sz="1050" dirty="0"/>
                  <a:t> </a:t>
                </a:r>
                <a:r>
                  <a:rPr lang="fr-FR" sz="1050" dirty="0" err="1"/>
                  <a:t>own</a:t>
                </a:r>
                <a:r>
                  <a:rPr lang="fr-FR" sz="1050" dirty="0"/>
                  <a:t> data</a:t>
                </a:r>
              </a:p>
              <a:p>
                <a:pPr marL="214313" indent="-214313">
                  <a:buFontTx/>
                  <a:buChar char="-"/>
                </a:pPr>
                <a:r>
                  <a:rPr lang="fr-FR" sz="1050" dirty="0"/>
                  <a:t>Performance </a:t>
                </a:r>
                <a:r>
                  <a:rPr lang="fr-FR" sz="1050" dirty="0" err="1"/>
                  <a:t>parameters</a:t>
                </a:r>
                <a:r>
                  <a:rPr lang="fr-FR" sz="1050" dirty="0"/>
                  <a:t> </a:t>
                </a:r>
                <a:r>
                  <a:rPr lang="fr-FR" sz="1050" dirty="0" err="1"/>
                  <a:t>shared</a:t>
                </a:r>
                <a:r>
                  <a:rPr lang="fr-FR" sz="1050" dirty="0"/>
                  <a:t> in GIT (ex. PM</a:t>
                </a:r>
                <a:r>
                  <a:rPr lang="fr-FR" sz="1050" baseline="-25000" dirty="0"/>
                  <a:t>A</a:t>
                </a:r>
                <a:r>
                  <a:rPr lang="fr-FR" sz="1050" dirty="0"/>
                  <a:t>)</a:t>
                </a:r>
              </a:p>
            </p:txBody>
          </p:sp>
          <p:sp>
            <p:nvSpPr>
              <p:cNvPr id="165" name="Ellipse 164"/>
              <p:cNvSpPr/>
              <p:nvPr/>
            </p:nvSpPr>
            <p:spPr>
              <a:xfrm>
                <a:off x="142433" y="4873310"/>
                <a:ext cx="249131" cy="24622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2</a:t>
                </a:r>
              </a:p>
            </p:txBody>
          </p:sp>
        </p:grpSp>
      </p:grpSp>
      <p:grpSp>
        <p:nvGrpSpPr>
          <p:cNvPr id="180" name="Groupe 179"/>
          <p:cNvGrpSpPr/>
          <p:nvPr/>
        </p:nvGrpSpPr>
        <p:grpSpPr>
          <a:xfrm>
            <a:off x="2435932" y="4189132"/>
            <a:ext cx="2117708" cy="1722577"/>
            <a:chOff x="3247909" y="4442509"/>
            <a:chExt cx="2823610" cy="2296768"/>
          </a:xfrm>
        </p:grpSpPr>
        <p:sp>
          <p:nvSpPr>
            <p:cNvPr id="158" name="ZoneTexte 41">
              <a:extLst>
                <a:ext uri="{FF2B5EF4-FFF2-40B4-BE49-F238E27FC236}">
                  <a16:creationId xmlns:a16="http://schemas.microsoft.com/office/drawing/2014/main" id="{799C074D-9CF8-40F8-A197-755A24A98A78}"/>
                </a:ext>
              </a:extLst>
            </p:cNvPr>
            <p:cNvSpPr txBox="1"/>
            <p:nvPr/>
          </p:nvSpPr>
          <p:spPr>
            <a:xfrm>
              <a:off x="4191619" y="6523832"/>
              <a:ext cx="606248" cy="215444"/>
            </a:xfrm>
            <a:prstGeom prst="rect">
              <a:avLst/>
            </a:prstGeom>
            <a:noFill/>
          </p:spPr>
          <p:txBody>
            <a:bodyPr rot="0" spcFirstLastPara="0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600" dirty="0">
                  <a:solidFill>
                    <a:srgbClr val="000000"/>
                  </a:solidFill>
                  <a:latin typeface="Calibri" panose="020F0502020204030204" pitchFamily="34" charset="0"/>
                </a:rPr>
                <a:t>A</a:t>
              </a:r>
              <a:endParaRPr lang="fr-FR" sz="600" dirty="0"/>
            </a:p>
          </p:txBody>
        </p:sp>
        <p:sp>
          <p:nvSpPr>
            <p:cNvPr id="159" name="ZoneTexte 41">
              <a:extLst>
                <a:ext uri="{FF2B5EF4-FFF2-40B4-BE49-F238E27FC236}">
                  <a16:creationId xmlns:a16="http://schemas.microsoft.com/office/drawing/2014/main" id="{799C074D-9CF8-40F8-A197-755A24A98A78}"/>
                </a:ext>
              </a:extLst>
            </p:cNvPr>
            <p:cNvSpPr txBox="1"/>
            <p:nvPr/>
          </p:nvSpPr>
          <p:spPr>
            <a:xfrm>
              <a:off x="4616617" y="6523833"/>
              <a:ext cx="606248" cy="215444"/>
            </a:xfrm>
            <a:prstGeom prst="rect">
              <a:avLst/>
            </a:prstGeom>
            <a:noFill/>
          </p:spPr>
          <p:txBody>
            <a:bodyPr rot="0" spcFirstLastPara="0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600" dirty="0">
                  <a:solidFill>
                    <a:srgbClr val="000000"/>
                  </a:solidFill>
                  <a:latin typeface="Calibri" panose="020F0502020204030204" pitchFamily="34" charset="0"/>
                </a:rPr>
                <a:t>B</a:t>
              </a:r>
              <a:endParaRPr lang="fr-FR" sz="600" dirty="0"/>
            </a:p>
          </p:txBody>
        </p:sp>
        <p:sp>
          <p:nvSpPr>
            <p:cNvPr id="160" name="ZoneTexte 41">
              <a:extLst>
                <a:ext uri="{FF2B5EF4-FFF2-40B4-BE49-F238E27FC236}">
                  <a16:creationId xmlns:a16="http://schemas.microsoft.com/office/drawing/2014/main" id="{799C074D-9CF8-40F8-A197-755A24A98A78}"/>
                </a:ext>
              </a:extLst>
            </p:cNvPr>
            <p:cNvSpPr txBox="1"/>
            <p:nvPr/>
          </p:nvSpPr>
          <p:spPr>
            <a:xfrm>
              <a:off x="5050393" y="6523833"/>
              <a:ext cx="606248" cy="215444"/>
            </a:xfrm>
            <a:prstGeom prst="rect">
              <a:avLst/>
            </a:prstGeom>
            <a:noFill/>
          </p:spPr>
          <p:txBody>
            <a:bodyPr rot="0" spcFirstLastPara="0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600" dirty="0">
                  <a:solidFill>
                    <a:srgbClr val="000000"/>
                  </a:solidFill>
                  <a:latin typeface="Calibri" panose="020F0502020204030204" pitchFamily="34" charset="0"/>
                </a:rPr>
                <a:t>C</a:t>
              </a:r>
              <a:endParaRPr lang="fr-FR" sz="600" dirty="0"/>
            </a:p>
          </p:txBody>
        </p:sp>
        <p:grpSp>
          <p:nvGrpSpPr>
            <p:cNvPr id="179" name="Groupe 178"/>
            <p:cNvGrpSpPr/>
            <p:nvPr/>
          </p:nvGrpSpPr>
          <p:grpSpPr>
            <a:xfrm>
              <a:off x="3247909" y="4442509"/>
              <a:ext cx="2823610" cy="2126988"/>
              <a:chOff x="3247909" y="4442509"/>
              <a:chExt cx="2823610" cy="2126988"/>
            </a:xfrm>
          </p:grpSpPr>
          <p:cxnSp>
            <p:nvCxnSpPr>
              <p:cNvPr id="146" name="Connecteur droit avec flèche 145">
                <a:extLst>
                  <a:ext uri="{FF2B5EF4-FFF2-40B4-BE49-F238E27FC236}">
                    <a16:creationId xmlns:a16="http://schemas.microsoft.com/office/drawing/2014/main" id="{029918BC-78D1-4642-B76D-2416E6EAA6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33068" y="4442509"/>
                <a:ext cx="476583" cy="800404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168" name="Groupe 167"/>
              <p:cNvGrpSpPr/>
              <p:nvPr/>
            </p:nvGrpSpPr>
            <p:grpSpPr>
              <a:xfrm>
                <a:off x="3247909" y="5227523"/>
                <a:ext cx="2823610" cy="1341974"/>
                <a:chOff x="3247909" y="5227523"/>
                <a:chExt cx="2823610" cy="1341974"/>
              </a:xfrm>
            </p:grpSpPr>
            <p:sp>
              <p:nvSpPr>
                <p:cNvPr id="86" name="ZoneTexte 85"/>
                <p:cNvSpPr txBox="1"/>
                <p:nvPr/>
              </p:nvSpPr>
              <p:spPr>
                <a:xfrm>
                  <a:off x="3417712" y="5266090"/>
                  <a:ext cx="2653807" cy="553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050" b="1" dirty="0" err="1"/>
                    <a:t>Comparison</a:t>
                  </a:r>
                  <a:r>
                    <a:rPr lang="fr-FR" sz="1050" b="1" dirty="0"/>
                    <a:t> of the 3 </a:t>
                  </a:r>
                  <a:r>
                    <a:rPr lang="fr-FR" sz="1050" b="1" dirty="0" err="1"/>
                    <a:t>perfomance</a:t>
                  </a:r>
                  <a:r>
                    <a:rPr lang="fr-FR" sz="1050" b="1" dirty="0"/>
                    <a:t> </a:t>
                  </a:r>
                  <a:r>
                    <a:rPr lang="fr-FR" sz="1050" b="1" dirty="0" err="1"/>
                    <a:t>models</a:t>
                  </a:r>
                  <a:endParaRPr lang="fr-FR" sz="1050" b="1" dirty="0"/>
                </a:p>
              </p:txBody>
            </p:sp>
            <p:pic>
              <p:nvPicPr>
                <p:cNvPr id="157" name="Image 156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68468" y="5755662"/>
                  <a:ext cx="1522920" cy="813835"/>
                </a:xfrm>
                <a:prstGeom prst="rect">
                  <a:avLst/>
                </a:prstGeom>
              </p:spPr>
            </p:pic>
            <p:sp>
              <p:nvSpPr>
                <p:cNvPr id="166" name="Ellipse 165"/>
                <p:cNvSpPr/>
                <p:nvPr/>
              </p:nvSpPr>
              <p:spPr>
                <a:xfrm>
                  <a:off x="3247909" y="5227523"/>
                  <a:ext cx="249131" cy="24622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4</a:t>
                  </a:r>
                </a:p>
              </p:txBody>
            </p:sp>
          </p:grpSp>
        </p:grpSp>
      </p:grpSp>
      <p:sp>
        <p:nvSpPr>
          <p:cNvPr id="181" name="Espace réservé du numéro de diapositive 18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C2618-335F-473E-85EC-3E519809105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33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935746-CA8E-4934-89F3-205988CDB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1450" y="884877"/>
            <a:ext cx="9315450" cy="994172"/>
          </a:xfrm>
        </p:spPr>
        <p:txBody>
          <a:bodyPr>
            <a:normAutofit/>
          </a:bodyPr>
          <a:lstStyle/>
          <a:p>
            <a:pPr algn="ctr"/>
            <a:r>
              <a:rPr lang="fr-FR" sz="2100" b="1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OSIRIS LUNG objectives: 18 </a:t>
            </a:r>
            <a:r>
              <a:rPr lang="fr-FR" sz="2100" b="1" dirty="0" err="1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months</a:t>
            </a:r>
            <a:r>
              <a:rPr lang="fr-FR" sz="2100" b="1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for the « pilot phase » </a:t>
            </a:r>
            <a:r>
              <a:rPr lang="fr-FR" sz="2100" b="1" dirty="0" err="1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2100" b="1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2100" b="1" dirty="0" err="1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January</a:t>
            </a:r>
            <a:r>
              <a:rPr lang="fr-FR" sz="2100" b="1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2021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B9A4AF-21A5-46B1-85B4-1710A9FE0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072" y="1491421"/>
            <a:ext cx="8481692" cy="3263504"/>
          </a:xfrm>
        </p:spPr>
        <p:txBody>
          <a:bodyPr vert="horz" lIns="68580" tIns="34290" rIns="68580" bIns="34290" rtlCol="0" anchor="t">
            <a:normAutofit/>
          </a:bodyPr>
          <a:lstStyle/>
          <a:p>
            <a:pPr marL="0" lvl="2" indent="0">
              <a:buClr>
                <a:schemeClr val="accent1"/>
              </a:buClr>
              <a:buSzPct val="80000"/>
              <a:buNone/>
              <a:defRPr/>
            </a:pPr>
            <a:endParaRPr lang="fr-FR" sz="2100" dirty="0"/>
          </a:p>
          <a:p>
            <a:pPr marL="385763" lvl="2" indent="-385763">
              <a:buClr>
                <a:schemeClr val="accent1"/>
              </a:buClr>
              <a:buSzPct val="80000"/>
              <a:buAutoNum type="arabicParenR"/>
              <a:defRPr/>
            </a:pPr>
            <a:r>
              <a:rPr lang="fr-FR" sz="2100" b="1" u="sng" dirty="0">
                <a:solidFill>
                  <a:schemeClr val="accent2">
                    <a:lumMod val="75000"/>
                  </a:schemeClr>
                </a:solidFill>
              </a:rPr>
              <a:t>Scientific/</a:t>
            </a:r>
            <a:r>
              <a:rPr lang="fr-FR" sz="2100" b="1" u="sng" dirty="0" err="1">
                <a:solidFill>
                  <a:schemeClr val="accent2">
                    <a:lumMod val="75000"/>
                  </a:schemeClr>
                </a:solidFill>
              </a:rPr>
              <a:t>medical</a:t>
            </a:r>
            <a:r>
              <a:rPr lang="fr-FR" sz="2100" b="1" u="sng" dirty="0">
                <a:solidFill>
                  <a:schemeClr val="accent2">
                    <a:lumMod val="75000"/>
                  </a:schemeClr>
                </a:solidFill>
              </a:rPr>
              <a:t> objectives</a:t>
            </a:r>
            <a:r>
              <a:rPr lang="fr-FR" sz="2100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fr-FR" sz="2100" dirty="0" err="1">
                <a:solidFill>
                  <a:schemeClr val="accent2">
                    <a:lumMod val="75000"/>
                  </a:schemeClr>
                </a:solidFill>
              </a:rPr>
              <a:t>build</a:t>
            </a:r>
            <a:r>
              <a:rPr lang="fr-FR" sz="2100" dirty="0">
                <a:solidFill>
                  <a:schemeClr val="accent2">
                    <a:lumMod val="75000"/>
                  </a:schemeClr>
                </a:solidFill>
              </a:rPr>
              <a:t> a pronostic model of </a:t>
            </a:r>
            <a:r>
              <a:rPr lang="fr-FR" sz="2100" dirty="0" err="1">
                <a:solidFill>
                  <a:schemeClr val="accent2">
                    <a:lumMod val="75000"/>
                  </a:schemeClr>
                </a:solidFill>
              </a:rPr>
              <a:t>outcome</a:t>
            </a:r>
            <a:r>
              <a:rPr lang="fr-FR" sz="2100" dirty="0">
                <a:solidFill>
                  <a:schemeClr val="accent2">
                    <a:lumMod val="75000"/>
                  </a:schemeClr>
                </a:solidFill>
              </a:rPr>
              <a:t> in 1L/2L </a:t>
            </a:r>
            <a:r>
              <a:rPr lang="fr-FR" sz="2100" dirty="0" err="1">
                <a:solidFill>
                  <a:schemeClr val="accent2">
                    <a:lumMod val="75000"/>
                  </a:schemeClr>
                </a:solidFill>
              </a:rPr>
              <a:t>mNSCL</a:t>
            </a:r>
            <a:r>
              <a:rPr lang="fr-FR" sz="2100" dirty="0">
                <a:solidFill>
                  <a:schemeClr val="accent2">
                    <a:lumMod val="75000"/>
                  </a:schemeClr>
                </a:solidFill>
              </a:rPr>
              <a:t> patients </a:t>
            </a:r>
            <a:r>
              <a:rPr lang="fr-FR" sz="2100" dirty="0" err="1">
                <a:solidFill>
                  <a:schemeClr val="accent2">
                    <a:lumMod val="75000"/>
                  </a:schemeClr>
                </a:solidFill>
              </a:rPr>
              <a:t>treated</a:t>
            </a:r>
            <a:r>
              <a:rPr lang="fr-FR" sz="21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100" dirty="0" err="1">
                <a:solidFill>
                  <a:schemeClr val="accent2">
                    <a:lumMod val="75000"/>
                  </a:schemeClr>
                </a:solidFill>
              </a:rPr>
              <a:t>with</a:t>
            </a:r>
            <a:r>
              <a:rPr lang="fr-FR" sz="2100" dirty="0">
                <a:solidFill>
                  <a:schemeClr val="accent2">
                    <a:lumMod val="75000"/>
                  </a:schemeClr>
                </a:solidFill>
              </a:rPr>
              <a:t> TKI</a:t>
            </a:r>
          </a:p>
          <a:p>
            <a:pPr marL="385763" lvl="2" indent="-385763">
              <a:buClr>
                <a:schemeClr val="accent1"/>
              </a:buClr>
              <a:buSzPct val="80000"/>
              <a:buAutoNum type="arabicParenR"/>
              <a:defRPr/>
            </a:pPr>
            <a:endParaRPr lang="fr-FR" sz="2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5835" y="2731977"/>
            <a:ext cx="3538331" cy="1754326"/>
          </a:xfrm>
          <a:prstGeom prst="rect">
            <a:avLst/>
          </a:prstGeom>
          <a:noFill/>
          <a:ln w="539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lvl="1" algn="ctr">
              <a:defRPr/>
            </a:pPr>
            <a:r>
              <a:rPr lang="fr-FR" sz="1350" b="1" u="sng" dirty="0"/>
              <a:t>POPULATION</a:t>
            </a:r>
          </a:p>
          <a:p>
            <a:pPr marL="0" lvl="1">
              <a:defRPr/>
            </a:pPr>
            <a:endParaRPr lang="fr-FR" sz="1350" b="1" u="sng" dirty="0"/>
          </a:p>
          <a:p>
            <a:pPr marL="0" lvl="1">
              <a:defRPr/>
            </a:pPr>
            <a:r>
              <a:rPr lang="fr-FR" sz="1275" b="1" u="sng" dirty="0" err="1"/>
              <a:t>Metastatic</a:t>
            </a:r>
            <a:r>
              <a:rPr lang="fr-FR" sz="1350" b="1" u="sng" dirty="0"/>
              <a:t> </a:t>
            </a:r>
            <a:r>
              <a:rPr lang="fr-FR" sz="1350" b="1" u="sng" dirty="0" err="1"/>
              <a:t>adenocarcinoma</a:t>
            </a:r>
            <a:r>
              <a:rPr lang="fr-FR" sz="1350" b="1" u="sng" dirty="0"/>
              <a:t> patients</a:t>
            </a:r>
          </a:p>
          <a:p>
            <a:pPr marL="0" lvl="1">
              <a:buFont typeface="Verdana"/>
              <a:buChar char="◦"/>
              <a:defRPr/>
            </a:pPr>
            <a:r>
              <a:rPr lang="fr-FR" sz="1350" dirty="0" err="1"/>
              <a:t>Only</a:t>
            </a:r>
            <a:r>
              <a:rPr lang="fr-FR" sz="1350" dirty="0"/>
              <a:t> patients </a:t>
            </a:r>
            <a:r>
              <a:rPr lang="fr-FR" sz="1350" dirty="0" err="1"/>
              <a:t>treated</a:t>
            </a:r>
            <a:r>
              <a:rPr lang="fr-FR" sz="1350" dirty="0"/>
              <a:t> and </a:t>
            </a:r>
            <a:r>
              <a:rPr lang="fr-FR" sz="1350" dirty="0" err="1"/>
              <a:t>follow</a:t>
            </a:r>
            <a:r>
              <a:rPr lang="fr-FR" sz="1350" dirty="0"/>
              <a:t>-up in </a:t>
            </a:r>
            <a:r>
              <a:rPr lang="fr-FR" sz="1350" dirty="0" err="1"/>
              <a:t>each</a:t>
            </a:r>
            <a:r>
              <a:rPr lang="fr-FR" sz="1350" dirty="0"/>
              <a:t> center</a:t>
            </a:r>
          </a:p>
          <a:p>
            <a:pPr marL="0" lvl="1">
              <a:buFont typeface="Verdana"/>
              <a:buChar char="◦"/>
              <a:defRPr/>
            </a:pPr>
            <a:r>
              <a:rPr lang="fr-FR" sz="1350" b="1" dirty="0"/>
              <a:t>1L and 2L </a:t>
            </a:r>
            <a:r>
              <a:rPr lang="fr-FR" sz="1350" dirty="0"/>
              <a:t>of </a:t>
            </a:r>
            <a:r>
              <a:rPr lang="fr-FR" sz="1350" dirty="0" err="1"/>
              <a:t>treatment</a:t>
            </a:r>
            <a:endParaRPr lang="fr-FR" sz="1350" dirty="0"/>
          </a:p>
          <a:p>
            <a:pPr marL="0" lvl="1">
              <a:buFont typeface="Verdana"/>
              <a:buChar char="◦"/>
              <a:defRPr/>
            </a:pPr>
            <a:r>
              <a:rPr lang="fr-FR" sz="1350" dirty="0" err="1"/>
              <a:t>Treatment</a:t>
            </a:r>
            <a:r>
              <a:rPr lang="fr-FR" sz="1350" dirty="0"/>
              <a:t> </a:t>
            </a:r>
            <a:r>
              <a:rPr lang="fr-FR" sz="1350" dirty="0" err="1"/>
              <a:t>with</a:t>
            </a:r>
            <a:r>
              <a:rPr lang="fr-FR" sz="1350" dirty="0"/>
              <a:t> a </a:t>
            </a:r>
            <a:r>
              <a:rPr lang="fr-FR" sz="1350" b="1" dirty="0"/>
              <a:t>TKI</a:t>
            </a:r>
          </a:p>
          <a:p>
            <a:pPr marL="0" lvl="1">
              <a:buFont typeface="Verdana"/>
              <a:buChar char="◦"/>
              <a:defRPr/>
            </a:pPr>
            <a:r>
              <a:rPr lang="fr-FR" sz="1350" dirty="0" err="1"/>
              <a:t>Genomic</a:t>
            </a:r>
            <a:r>
              <a:rPr lang="fr-FR" sz="1350" dirty="0"/>
              <a:t> </a:t>
            </a:r>
            <a:r>
              <a:rPr lang="fr-FR" sz="1350" dirty="0" err="1"/>
              <a:t>testing</a:t>
            </a:r>
            <a:r>
              <a:rPr lang="fr-FR" sz="1350" dirty="0"/>
              <a:t> </a:t>
            </a: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2918336" y="4116288"/>
            <a:ext cx="4804827" cy="1814890"/>
          </a:xfrm>
          <a:prstGeom prst="rect">
            <a:avLst/>
          </a:prstGeom>
          <a:noFill/>
          <a:ln w="53975">
            <a:solidFill>
              <a:schemeClr val="tx2"/>
            </a:solidFill>
          </a:ln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450"/>
              </a:spcAft>
              <a:buNone/>
            </a:pPr>
            <a:r>
              <a:rPr lang="fr-FR" sz="1350" b="1" u="sng" dirty="0"/>
              <a:t>DATA</a:t>
            </a:r>
          </a:p>
          <a:p>
            <a:pPr>
              <a:spcAft>
                <a:spcPts val="450"/>
              </a:spcAft>
            </a:pPr>
            <a:r>
              <a:rPr lang="fr-FR" sz="1350" b="1" dirty="0" err="1"/>
              <a:t>Clinical</a:t>
            </a:r>
            <a:r>
              <a:rPr lang="fr-FR" sz="1350" b="1" dirty="0"/>
              <a:t> </a:t>
            </a:r>
            <a:r>
              <a:rPr lang="fr-FR" sz="1350" b="1" dirty="0" err="1"/>
              <a:t>outcomes</a:t>
            </a:r>
            <a:r>
              <a:rPr lang="fr-FR" sz="1350" b="1" dirty="0"/>
              <a:t> </a:t>
            </a:r>
            <a:r>
              <a:rPr lang="fr-FR" sz="1350" dirty="0"/>
              <a:t>(progression, </a:t>
            </a:r>
            <a:r>
              <a:rPr lang="fr-FR" sz="1350" dirty="0" err="1"/>
              <a:t>survival</a:t>
            </a:r>
            <a:r>
              <a:rPr lang="fr-FR" sz="1350" dirty="0"/>
              <a:t>, </a:t>
            </a:r>
            <a:r>
              <a:rPr lang="fr-FR" sz="1350" dirty="0" err="1"/>
              <a:t>clinical</a:t>
            </a:r>
            <a:r>
              <a:rPr lang="fr-FR" sz="1350" dirty="0"/>
              <a:t> </a:t>
            </a:r>
            <a:r>
              <a:rPr lang="fr-FR" sz="1350" dirty="0" err="1"/>
              <a:t>evolution</a:t>
            </a:r>
            <a:r>
              <a:rPr lang="fr-FR" sz="1350" dirty="0"/>
              <a:t>…)</a:t>
            </a:r>
          </a:p>
          <a:p>
            <a:pPr>
              <a:spcAft>
                <a:spcPts val="450"/>
              </a:spcAft>
            </a:pPr>
            <a:r>
              <a:rPr lang="fr-FR" sz="1350" b="1" dirty="0"/>
              <a:t>N= 10-20 </a:t>
            </a:r>
            <a:r>
              <a:rPr lang="fr-FR" sz="1350" b="1" dirty="0" err="1"/>
              <a:t>clinical</a:t>
            </a:r>
            <a:r>
              <a:rPr lang="fr-FR" sz="1350" b="1" dirty="0"/>
              <a:t> </a:t>
            </a:r>
            <a:r>
              <a:rPr lang="fr-FR" sz="1350" b="1" dirty="0" err="1"/>
              <a:t>criteria</a:t>
            </a:r>
            <a:r>
              <a:rPr lang="fr-FR" sz="1350" b="1" dirty="0"/>
              <a:t> (</a:t>
            </a:r>
            <a:r>
              <a:rPr lang="fr-FR" sz="1350" dirty="0"/>
              <a:t>Diagnostic, Age, </a:t>
            </a:r>
            <a:r>
              <a:rPr lang="fr-FR" sz="1350" dirty="0" err="1"/>
              <a:t>sex</a:t>
            </a:r>
            <a:r>
              <a:rPr lang="fr-FR" sz="1350" dirty="0"/>
              <a:t>, TKI </a:t>
            </a:r>
            <a:r>
              <a:rPr lang="fr-FR" sz="1350" dirty="0" err="1"/>
              <a:t>treatment</a:t>
            </a:r>
            <a:r>
              <a:rPr lang="fr-FR" sz="1350" dirty="0"/>
              <a:t>…)</a:t>
            </a:r>
          </a:p>
          <a:p>
            <a:pPr>
              <a:spcAft>
                <a:spcPts val="450"/>
              </a:spcAft>
            </a:pPr>
            <a:r>
              <a:rPr lang="fr-FR" sz="1350" b="1" dirty="0"/>
              <a:t>Gene </a:t>
            </a:r>
            <a:r>
              <a:rPr lang="fr-FR" sz="1350" b="1" dirty="0" err="1"/>
              <a:t>alterations</a:t>
            </a:r>
            <a:r>
              <a:rPr lang="fr-FR" sz="1350" b="1" dirty="0"/>
              <a:t>/</a:t>
            </a:r>
            <a:r>
              <a:rPr lang="fr-FR" sz="1350" b="1" dirty="0" err="1"/>
              <a:t>anatomopathology</a:t>
            </a:r>
            <a:r>
              <a:rPr lang="fr-FR" sz="1350" dirty="0"/>
              <a:t>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350" dirty="0"/>
              <a:t>Diagnostic panels in </a:t>
            </a:r>
            <a:r>
              <a:rPr lang="fr-FR" sz="1350" dirty="0" err="1"/>
              <a:t>common</a:t>
            </a:r>
            <a:r>
              <a:rPr lang="fr-FR" sz="1350" dirty="0"/>
              <a:t> in the 3 </a:t>
            </a:r>
            <a:r>
              <a:rPr lang="fr-FR" sz="1350" dirty="0" err="1"/>
              <a:t>centers</a:t>
            </a:r>
            <a:r>
              <a:rPr lang="fr-FR" sz="1350" dirty="0"/>
              <a:t> (60% </a:t>
            </a:r>
            <a:r>
              <a:rPr lang="fr-FR" sz="1350" dirty="0" err="1"/>
              <a:t>recovery</a:t>
            </a:r>
            <a:r>
              <a:rPr lang="fr-FR" sz="135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350" dirty="0" err="1"/>
              <a:t>Pathogenicity</a:t>
            </a:r>
            <a:r>
              <a:rPr lang="fr-FR" sz="1350" dirty="0"/>
              <a:t> (validation </a:t>
            </a:r>
            <a:r>
              <a:rPr lang="fr-FR" sz="1350" dirty="0" err="1"/>
              <a:t>with</a:t>
            </a:r>
            <a:r>
              <a:rPr lang="fr-FR" sz="1350" dirty="0"/>
              <a:t> </a:t>
            </a:r>
            <a:r>
              <a:rPr lang="fr-FR" sz="1350" dirty="0" err="1"/>
              <a:t>anapaths</a:t>
            </a:r>
            <a:r>
              <a:rPr lang="fr-FR" sz="1350" dirty="0"/>
              <a:t>)</a:t>
            </a:r>
          </a:p>
          <a:p>
            <a:pPr>
              <a:spcAft>
                <a:spcPts val="450"/>
              </a:spcAft>
            </a:pPr>
            <a:endParaRPr lang="fr-FR" sz="135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3" t="47260" r="70105" b="31229"/>
          <a:stretch/>
        </p:blipFill>
        <p:spPr>
          <a:xfrm>
            <a:off x="1875554" y="3870343"/>
            <a:ext cx="883228" cy="176916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97211" y="2659115"/>
            <a:ext cx="3538331" cy="133882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marL="0" lvl="1" algn="ctr">
              <a:defRPr/>
            </a:pPr>
            <a:r>
              <a:rPr lang="fr-FR" sz="1350" b="1" u="sng" dirty="0"/>
              <a:t>QUESTION</a:t>
            </a:r>
          </a:p>
          <a:p>
            <a:pPr marL="0" lvl="1">
              <a:buClr>
                <a:schemeClr val="accent1"/>
              </a:buClr>
              <a:buSzPct val="80000"/>
              <a:defRPr/>
            </a:pPr>
            <a:r>
              <a:rPr lang="fr-FR" sz="1350" b="1" dirty="0" err="1"/>
              <a:t>Primary</a:t>
            </a:r>
            <a:r>
              <a:rPr lang="fr-FR" sz="1350" b="1" dirty="0"/>
              <a:t> </a:t>
            </a:r>
            <a:r>
              <a:rPr lang="fr-FR" sz="1350" b="1" dirty="0" err="1"/>
              <a:t>outcome</a:t>
            </a:r>
            <a:endParaRPr lang="fr-FR" sz="1350" b="1" dirty="0"/>
          </a:p>
          <a:p>
            <a:pPr marL="0" lvl="1">
              <a:defRPr/>
            </a:pPr>
            <a:r>
              <a:rPr lang="fr-FR" sz="1350" dirty="0"/>
              <a:t>Time </a:t>
            </a:r>
            <a:r>
              <a:rPr lang="fr-FR" sz="1350" dirty="0" err="1"/>
              <a:t>with</a:t>
            </a:r>
            <a:r>
              <a:rPr lang="fr-FR" sz="1350" dirty="0"/>
              <a:t> </a:t>
            </a:r>
            <a:r>
              <a:rPr lang="fr-FR" sz="1350" dirty="0" err="1"/>
              <a:t>clinical</a:t>
            </a:r>
            <a:r>
              <a:rPr lang="fr-FR" sz="1350" dirty="0"/>
              <a:t> </a:t>
            </a:r>
            <a:r>
              <a:rPr lang="fr-FR" sz="1350" dirty="0" err="1"/>
              <a:t>benefit</a:t>
            </a:r>
            <a:r>
              <a:rPr lang="fr-FR" sz="1350" dirty="0"/>
              <a:t> </a:t>
            </a:r>
            <a:r>
              <a:rPr lang="fr-FR" sz="1350" dirty="0" err="1"/>
              <a:t>under</a:t>
            </a:r>
            <a:r>
              <a:rPr lang="fr-FR" sz="1350" dirty="0"/>
              <a:t> </a:t>
            </a:r>
            <a:r>
              <a:rPr lang="fr-FR" sz="1350" dirty="0" err="1"/>
              <a:t>treatment</a:t>
            </a:r>
            <a:endParaRPr lang="fr-FR" sz="1350" dirty="0"/>
          </a:p>
          <a:p>
            <a:pPr marL="0" lvl="1">
              <a:defRPr/>
            </a:pPr>
            <a:r>
              <a:rPr lang="fr-FR" sz="1350" dirty="0"/>
              <a:t>(time </a:t>
            </a:r>
            <a:r>
              <a:rPr lang="fr-FR" sz="1350" dirty="0" err="1"/>
              <a:t>under</a:t>
            </a:r>
            <a:r>
              <a:rPr lang="fr-FR" sz="1350" dirty="0"/>
              <a:t> TKI)</a:t>
            </a:r>
          </a:p>
          <a:p>
            <a:pPr marL="0" lvl="1" algn="ctr">
              <a:defRPr/>
            </a:pPr>
            <a:endParaRPr lang="fr-FR" sz="1350" b="1" u="sng" dirty="0"/>
          </a:p>
          <a:p>
            <a:pPr marL="0" lvl="1">
              <a:defRPr/>
            </a:pPr>
            <a:endParaRPr lang="fr-FR" sz="1350" b="1" u="sng" dirty="0"/>
          </a:p>
        </p:txBody>
      </p:sp>
      <p:sp>
        <p:nvSpPr>
          <p:cNvPr id="8" name="Flèche droite 7"/>
          <p:cNvSpPr/>
          <p:nvPr/>
        </p:nvSpPr>
        <p:spPr>
          <a:xfrm rot="3572129">
            <a:off x="3280806" y="3856944"/>
            <a:ext cx="715618" cy="5186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Flèche droite 8"/>
          <p:cNvSpPr/>
          <p:nvPr/>
        </p:nvSpPr>
        <p:spPr>
          <a:xfrm rot="19707676">
            <a:off x="4825041" y="3636993"/>
            <a:ext cx="715618" cy="5186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0" name="Flèche droite 9"/>
          <p:cNvSpPr/>
          <p:nvPr/>
        </p:nvSpPr>
        <p:spPr>
          <a:xfrm rot="10606855">
            <a:off x="3530116" y="2724889"/>
            <a:ext cx="1774154" cy="5186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  <p:extLst>
      <p:ext uri="{BB962C8B-B14F-4D97-AF65-F5344CB8AC3E}">
        <p14:creationId xmlns:p14="http://schemas.microsoft.com/office/powerpoint/2010/main" val="1128480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/>
        </p:nvSpPr>
        <p:spPr>
          <a:xfrm>
            <a:off x="1397940" y="1076093"/>
            <a:ext cx="5751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spc="-14" dirty="0">
                <a:solidFill>
                  <a:srgbClr val="2E75B6"/>
                </a:solidFill>
                <a:latin typeface="Calibri"/>
                <a:ea typeface="+mj-ea"/>
                <a:cs typeface="Calibri"/>
              </a:rPr>
              <a:t>Project </a:t>
            </a:r>
            <a:r>
              <a:rPr lang="fr-FR" sz="2400" b="1" spc="-14" dirty="0" err="1">
                <a:solidFill>
                  <a:srgbClr val="2E75B6"/>
                </a:solidFill>
                <a:latin typeface="Calibri"/>
                <a:ea typeface="+mj-ea"/>
                <a:cs typeface="Calibri"/>
              </a:rPr>
              <a:t>steps</a:t>
            </a:r>
            <a:r>
              <a:rPr lang="fr-FR" sz="2400" b="1" spc="-14" dirty="0">
                <a:solidFill>
                  <a:srgbClr val="2E75B6"/>
                </a:solidFill>
                <a:latin typeface="Calibri"/>
                <a:ea typeface="+mj-ea"/>
                <a:cs typeface="Calibri"/>
              </a:rPr>
              <a:t> 2021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278337" y="2730974"/>
            <a:ext cx="1010979" cy="57263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>
                <a:solidFill>
                  <a:prstClr val="white"/>
                </a:solidFill>
              </a:rPr>
              <a:t>CRA data in OSIRIS</a:t>
            </a:r>
          </a:p>
        </p:txBody>
      </p:sp>
      <p:sp>
        <p:nvSpPr>
          <p:cNvPr id="54" name="ZoneTexte 53"/>
          <p:cNvSpPr txBox="1"/>
          <p:nvPr/>
        </p:nvSpPr>
        <p:spPr>
          <a:xfrm>
            <a:off x="3826562" y="1736900"/>
            <a:ext cx="132356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 i="1" dirty="0">
                <a:solidFill>
                  <a:prstClr val="black"/>
                </a:solidFill>
              </a:rPr>
              <a:t>April 2021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80951" y="2961024"/>
            <a:ext cx="1519585" cy="54455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>
                <a:solidFill>
                  <a:prstClr val="white"/>
                </a:solidFill>
              </a:rPr>
              <a:t>Convention </a:t>
            </a:r>
            <a:r>
              <a:rPr lang="fr-FR" sz="1350" dirty="0" err="1">
                <a:solidFill>
                  <a:prstClr val="white"/>
                </a:solidFill>
              </a:rPr>
              <a:t>under</a:t>
            </a:r>
            <a:r>
              <a:rPr lang="fr-FR" sz="1350" dirty="0">
                <a:solidFill>
                  <a:prstClr val="white"/>
                </a:solidFill>
              </a:rPr>
              <a:t> signature 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80952" y="2243473"/>
            <a:ext cx="1519585" cy="57263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 err="1">
                <a:solidFill>
                  <a:prstClr val="white"/>
                </a:solidFill>
              </a:rPr>
              <a:t>Bioinformatician</a:t>
            </a:r>
            <a:r>
              <a:rPr lang="fr-FR" sz="1350" dirty="0">
                <a:solidFill>
                  <a:prstClr val="white"/>
                </a:solidFill>
              </a:rPr>
              <a:t> IB</a:t>
            </a:r>
          </a:p>
        </p:txBody>
      </p:sp>
      <p:grpSp>
        <p:nvGrpSpPr>
          <p:cNvPr id="2" name="Groupe 1"/>
          <p:cNvGrpSpPr/>
          <p:nvPr/>
        </p:nvGrpSpPr>
        <p:grpSpPr>
          <a:xfrm>
            <a:off x="2143216" y="2283558"/>
            <a:ext cx="1301420" cy="1251278"/>
            <a:chOff x="1934303" y="2104389"/>
            <a:chExt cx="1727166" cy="1610984"/>
          </a:xfrm>
        </p:grpSpPr>
        <p:sp>
          <p:nvSpPr>
            <p:cNvPr id="40" name="ZoneTexte 39"/>
            <p:cNvSpPr txBox="1"/>
            <p:nvPr/>
          </p:nvSpPr>
          <p:spPr>
            <a:xfrm>
              <a:off x="2080345" y="2104389"/>
              <a:ext cx="1347972" cy="594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i="1" dirty="0">
                  <a:solidFill>
                    <a:prstClr val="black"/>
                  </a:solidFill>
                </a:rPr>
                <a:t>Scientific </a:t>
              </a:r>
              <a:r>
                <a:rPr lang="fr-FR" sz="1200" b="1" i="1" dirty="0" err="1">
                  <a:solidFill>
                    <a:prstClr val="black"/>
                  </a:solidFill>
                </a:rPr>
                <a:t>comitee</a:t>
              </a:r>
              <a:endParaRPr lang="fr-FR" sz="1200" b="1" i="1" dirty="0">
                <a:solidFill>
                  <a:prstClr val="black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934303" y="2951867"/>
              <a:ext cx="1727166" cy="76350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350" dirty="0" err="1">
                  <a:solidFill>
                    <a:prstClr val="white"/>
                  </a:solidFill>
                </a:rPr>
                <a:t>Anapathological</a:t>
              </a:r>
              <a:r>
                <a:rPr lang="fr-FR" sz="1350" dirty="0">
                  <a:solidFill>
                    <a:prstClr val="white"/>
                  </a:solidFill>
                </a:rPr>
                <a:t> </a:t>
              </a:r>
              <a:r>
                <a:rPr lang="fr-FR" sz="1350" dirty="0" err="1">
                  <a:solidFill>
                    <a:prstClr val="white"/>
                  </a:solidFill>
                </a:rPr>
                <a:t>criteria</a:t>
              </a:r>
              <a:endParaRPr lang="fr-FR" sz="1350" dirty="0">
                <a:solidFill>
                  <a:prstClr val="white"/>
                </a:solidFill>
              </a:endParaRPr>
            </a:p>
          </p:txBody>
        </p:sp>
      </p:grpSp>
      <p:sp>
        <p:nvSpPr>
          <p:cNvPr id="42" name="ZoneTexte 41"/>
          <p:cNvSpPr txBox="1"/>
          <p:nvPr/>
        </p:nvSpPr>
        <p:spPr>
          <a:xfrm>
            <a:off x="367716" y="3728282"/>
            <a:ext cx="1212866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 err="1">
                <a:solidFill>
                  <a:prstClr val="black"/>
                </a:solidFill>
              </a:rPr>
              <a:t>Preparation</a:t>
            </a:r>
            <a:r>
              <a:rPr lang="fr-FR" sz="1050" dirty="0">
                <a:solidFill>
                  <a:prstClr val="black"/>
                </a:solidFill>
              </a:rPr>
              <a:t> of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1050" dirty="0" err="1">
                <a:solidFill>
                  <a:prstClr val="black"/>
                </a:solidFill>
              </a:rPr>
              <a:t>Technical</a:t>
            </a:r>
            <a:r>
              <a:rPr lang="fr-FR" sz="1050" dirty="0">
                <a:solidFill>
                  <a:prstClr val="black"/>
                </a:solidFill>
              </a:rPr>
              <a:t> </a:t>
            </a:r>
            <a:r>
              <a:rPr lang="fr-FR" sz="1050" dirty="0" err="1">
                <a:solidFill>
                  <a:prstClr val="black"/>
                </a:solidFill>
              </a:rPr>
              <a:t>resources</a:t>
            </a:r>
            <a:endParaRPr lang="fr-FR" sz="1050" dirty="0">
              <a:solidFill>
                <a:prstClr val="black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prstClr val="black"/>
                </a:solidFill>
              </a:rPr>
              <a:t>Budget allocation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prstClr val="black"/>
                </a:solidFill>
              </a:rPr>
              <a:t>Scientific synopsis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952637" y="4442556"/>
            <a:ext cx="1010979" cy="4860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 err="1">
                <a:solidFill>
                  <a:prstClr val="white"/>
                </a:solidFill>
              </a:rPr>
              <a:t>Working</a:t>
            </a:r>
            <a:r>
              <a:rPr lang="fr-FR" sz="1350" dirty="0">
                <a:solidFill>
                  <a:prstClr val="white"/>
                </a:solidFill>
              </a:rPr>
              <a:t> groups</a:t>
            </a:r>
          </a:p>
        </p:txBody>
      </p:sp>
      <p:sp>
        <p:nvSpPr>
          <p:cNvPr id="59" name="ZoneTexte 58"/>
          <p:cNvSpPr txBox="1"/>
          <p:nvPr/>
        </p:nvSpPr>
        <p:spPr>
          <a:xfrm>
            <a:off x="3901213" y="2778778"/>
            <a:ext cx="1145750" cy="461665"/>
          </a:xfrm>
          <a:prstGeom prst="rect">
            <a:avLst/>
          </a:prstGeom>
          <a:solidFill>
            <a:schemeClr val="accent2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>
                <a:solidFill>
                  <a:prstClr val="white"/>
                </a:solidFill>
              </a:rPr>
              <a:t>Presentation</a:t>
            </a:r>
            <a:r>
              <a:rPr lang="fr-FR" sz="1200" dirty="0">
                <a:solidFill>
                  <a:prstClr val="white"/>
                </a:solidFill>
              </a:rPr>
              <a:t> at IB</a:t>
            </a:r>
          </a:p>
        </p:txBody>
      </p:sp>
      <p:sp>
        <p:nvSpPr>
          <p:cNvPr id="29" name="Flèche à angle droit 28"/>
          <p:cNvSpPr/>
          <p:nvPr/>
        </p:nvSpPr>
        <p:spPr>
          <a:xfrm rot="5400000">
            <a:off x="7395842" y="3351200"/>
            <a:ext cx="338929" cy="437042"/>
          </a:xfrm>
          <a:prstGeom prst="bentUp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5676135" y="2778777"/>
            <a:ext cx="1008572" cy="461665"/>
          </a:xfrm>
          <a:prstGeom prst="rect">
            <a:avLst/>
          </a:prstGeom>
          <a:solidFill>
            <a:schemeClr val="accent2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>
                <a:solidFill>
                  <a:prstClr val="white"/>
                </a:solidFill>
              </a:rPr>
              <a:t>RedCap</a:t>
            </a:r>
            <a:endParaRPr lang="fr-FR" sz="1200" dirty="0">
              <a:solidFill>
                <a:prstClr val="white"/>
              </a:solidFill>
            </a:endParaRPr>
          </a:p>
          <a:p>
            <a:pPr algn="ctr"/>
            <a:r>
              <a:rPr lang="fr-FR" sz="1200" dirty="0">
                <a:solidFill>
                  <a:prstClr val="white"/>
                </a:solidFill>
              </a:rPr>
              <a:t>construction</a:t>
            </a:r>
          </a:p>
        </p:txBody>
      </p:sp>
      <p:sp>
        <p:nvSpPr>
          <p:cNvPr id="3" name="Flèche droite 2"/>
          <p:cNvSpPr/>
          <p:nvPr/>
        </p:nvSpPr>
        <p:spPr>
          <a:xfrm>
            <a:off x="1837633" y="2827927"/>
            <a:ext cx="200360" cy="1677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25" name="Flèche droite 24"/>
          <p:cNvSpPr/>
          <p:nvPr/>
        </p:nvSpPr>
        <p:spPr>
          <a:xfrm>
            <a:off x="3496548" y="2871196"/>
            <a:ext cx="199430" cy="162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26" name="Flèche droite 25"/>
          <p:cNvSpPr/>
          <p:nvPr/>
        </p:nvSpPr>
        <p:spPr>
          <a:xfrm>
            <a:off x="5252197" y="2822798"/>
            <a:ext cx="199430" cy="162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6881806" y="2794944"/>
            <a:ext cx="199430" cy="162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48" name="ZoneTexte 47"/>
          <p:cNvSpPr txBox="1"/>
          <p:nvPr/>
        </p:nvSpPr>
        <p:spPr>
          <a:xfrm>
            <a:off x="180952" y="5671787"/>
            <a:ext cx="8108364" cy="276999"/>
          </a:xfrm>
          <a:prstGeom prst="rect">
            <a:avLst/>
          </a:prstGeom>
          <a:solidFill>
            <a:schemeClr val="tx2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prstClr val="white"/>
                </a:solidFill>
              </a:rPr>
              <a:t>MONTHLY team meetings</a:t>
            </a:r>
          </a:p>
        </p:txBody>
      </p:sp>
      <p:cxnSp>
        <p:nvCxnSpPr>
          <p:cNvPr id="44" name="Connecteur droit avec flèche 43"/>
          <p:cNvCxnSpPr/>
          <p:nvPr/>
        </p:nvCxnSpPr>
        <p:spPr>
          <a:xfrm>
            <a:off x="404014" y="1988127"/>
            <a:ext cx="8105775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52701" y="1734397"/>
            <a:ext cx="95261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 i="1" dirty="0">
                <a:solidFill>
                  <a:prstClr val="black"/>
                </a:solidFill>
              </a:rPr>
              <a:t>Jan 2021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926671" y="3437851"/>
            <a:ext cx="1094831" cy="4860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 err="1">
                <a:solidFill>
                  <a:prstClr val="white"/>
                </a:solidFill>
              </a:rPr>
              <a:t>Clinical</a:t>
            </a:r>
            <a:r>
              <a:rPr lang="fr-FR" sz="1350" dirty="0">
                <a:solidFill>
                  <a:prstClr val="white"/>
                </a:solidFill>
              </a:rPr>
              <a:t> data</a:t>
            </a:r>
          </a:p>
          <a:p>
            <a:pPr algn="ctr"/>
            <a:r>
              <a:rPr lang="fr-FR" sz="1350" dirty="0">
                <a:solidFill>
                  <a:prstClr val="white"/>
                </a:solidFill>
              </a:rPr>
              <a:t>management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305622" y="3708488"/>
            <a:ext cx="1019826" cy="48605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 err="1">
                <a:solidFill>
                  <a:prstClr val="white"/>
                </a:solidFill>
              </a:rPr>
              <a:t>Bed</a:t>
            </a:r>
            <a:r>
              <a:rPr lang="fr-FR" sz="1350" dirty="0">
                <a:solidFill>
                  <a:prstClr val="white"/>
                </a:solidFill>
              </a:rPr>
              <a:t> files alignements</a:t>
            </a:r>
          </a:p>
        </p:txBody>
      </p:sp>
      <p:sp>
        <p:nvSpPr>
          <p:cNvPr id="52" name="ZoneTexte 51"/>
          <p:cNvSpPr txBox="1"/>
          <p:nvPr/>
        </p:nvSpPr>
        <p:spPr>
          <a:xfrm>
            <a:off x="5595898" y="1711128"/>
            <a:ext cx="132356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 i="1" dirty="0">
                <a:solidFill>
                  <a:prstClr val="black"/>
                </a:solidFill>
              </a:rPr>
              <a:t>May 2020</a:t>
            </a:r>
          </a:p>
        </p:txBody>
      </p:sp>
      <p:sp>
        <p:nvSpPr>
          <p:cNvPr id="53" name="Ellipse 52"/>
          <p:cNvSpPr/>
          <p:nvPr/>
        </p:nvSpPr>
        <p:spPr>
          <a:xfrm>
            <a:off x="5429882" y="3360013"/>
            <a:ext cx="1451925" cy="70399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solidFill>
                  <a:prstClr val="white"/>
                </a:solidFill>
              </a:rPr>
              <a:t>Discussion </a:t>
            </a:r>
            <a:r>
              <a:rPr lang="fr-FR" sz="1050" dirty="0" err="1">
                <a:solidFill>
                  <a:prstClr val="white"/>
                </a:solidFill>
              </a:rPr>
              <a:t>with</a:t>
            </a:r>
            <a:r>
              <a:rPr lang="fr-FR" sz="1050" dirty="0">
                <a:solidFill>
                  <a:prstClr val="white"/>
                </a:solidFill>
              </a:rPr>
              <a:t> </a:t>
            </a:r>
            <a:r>
              <a:rPr lang="fr-FR" sz="1050" dirty="0" err="1">
                <a:solidFill>
                  <a:prstClr val="white"/>
                </a:solidFill>
              </a:rPr>
              <a:t>regulatory</a:t>
            </a:r>
            <a:r>
              <a:rPr lang="fr-FR" sz="1050" dirty="0">
                <a:solidFill>
                  <a:prstClr val="white"/>
                </a:solidFill>
              </a:rPr>
              <a:t> </a:t>
            </a:r>
            <a:r>
              <a:rPr lang="fr-FR" sz="1050" dirty="0" err="1">
                <a:solidFill>
                  <a:prstClr val="white"/>
                </a:solidFill>
              </a:rPr>
              <a:t>stakeholders</a:t>
            </a:r>
            <a:endParaRPr lang="fr-FR" sz="1050" dirty="0">
              <a:solidFill>
                <a:prstClr val="white"/>
              </a:solidFill>
            </a:endParaRPr>
          </a:p>
          <a:p>
            <a:pPr algn="ctr"/>
            <a:r>
              <a:rPr lang="fr-FR" sz="1050" dirty="0">
                <a:solidFill>
                  <a:prstClr val="white"/>
                </a:solidFill>
              </a:rPr>
              <a:t>For </a:t>
            </a:r>
            <a:r>
              <a:rPr lang="fr-FR" sz="1050" dirty="0" err="1">
                <a:solidFill>
                  <a:prstClr val="white"/>
                </a:solidFill>
              </a:rPr>
              <a:t>step</a:t>
            </a:r>
            <a:r>
              <a:rPr lang="fr-FR" sz="1050" dirty="0">
                <a:solidFill>
                  <a:prstClr val="white"/>
                </a:solidFill>
              </a:rPr>
              <a:t> 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7186226" y="1684945"/>
            <a:ext cx="132356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 i="1" dirty="0">
                <a:solidFill>
                  <a:prstClr val="black"/>
                </a:solidFill>
              </a:rPr>
              <a:t>Sept 2021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891410" y="3431519"/>
            <a:ext cx="1094831" cy="10399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>
                <a:solidFill>
                  <a:prstClr val="white"/>
                </a:solidFill>
              </a:rPr>
              <a:t>OSIRIS FHIR</a:t>
            </a:r>
          </a:p>
          <a:p>
            <a:pPr algn="ctr"/>
            <a:r>
              <a:rPr lang="fr-FR" sz="1350" dirty="0" err="1">
                <a:solidFill>
                  <a:prstClr val="white"/>
                </a:solidFill>
              </a:rPr>
              <a:t>Databases</a:t>
            </a:r>
            <a:endParaRPr lang="fr-FR" sz="1350" dirty="0">
              <a:solidFill>
                <a:prstClr val="white"/>
              </a:solidFill>
            </a:endParaRPr>
          </a:p>
          <a:p>
            <a:pPr algn="ctr"/>
            <a:r>
              <a:rPr lang="fr-FR" sz="1350" dirty="0">
                <a:solidFill>
                  <a:prstClr val="white"/>
                </a:solidFill>
              </a:rPr>
              <a:t>In </a:t>
            </a:r>
            <a:r>
              <a:rPr lang="fr-FR" sz="1350" dirty="0" err="1">
                <a:solidFill>
                  <a:prstClr val="white"/>
                </a:solidFill>
              </a:rPr>
              <a:t>each</a:t>
            </a:r>
            <a:r>
              <a:rPr lang="fr-FR" sz="1350" dirty="0">
                <a:solidFill>
                  <a:prstClr val="white"/>
                </a:solidFill>
              </a:rPr>
              <a:t> center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2283690" y="1774952"/>
            <a:ext cx="95261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 i="1" dirty="0" err="1">
                <a:solidFill>
                  <a:prstClr val="black"/>
                </a:solidFill>
              </a:rPr>
              <a:t>Feb</a:t>
            </a:r>
            <a:r>
              <a:rPr lang="fr-FR" sz="1350" b="1" i="1" dirty="0">
                <a:solidFill>
                  <a:prstClr val="black"/>
                </a:solidFill>
              </a:rPr>
              <a:t> 2021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021964" y="2245696"/>
            <a:ext cx="1720385" cy="57263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>
                <a:solidFill>
                  <a:prstClr val="white"/>
                </a:solidFill>
              </a:rPr>
              <a:t>Data </a:t>
            </a:r>
            <a:r>
              <a:rPr lang="fr-FR" sz="1350" dirty="0" err="1">
                <a:solidFill>
                  <a:prstClr val="white"/>
                </a:solidFill>
              </a:rPr>
              <a:t>scientist</a:t>
            </a:r>
            <a:r>
              <a:rPr lang="fr-FR" sz="1350" dirty="0">
                <a:solidFill>
                  <a:prstClr val="white"/>
                </a:solidFill>
              </a:rPr>
              <a:t> CHU</a:t>
            </a:r>
          </a:p>
          <a:p>
            <a:pPr algn="ctr"/>
            <a:r>
              <a:rPr lang="fr-FR" sz="1350" dirty="0">
                <a:solidFill>
                  <a:prstClr val="white"/>
                </a:solidFill>
              </a:rPr>
              <a:t>Project manager BRIO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8A6EB50-54F2-E541-A9EF-F24A80096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6956"/>
            <a:ext cx="9144000" cy="513916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6774973-9A3F-F342-80DD-4B5F016FFE11}"/>
              </a:ext>
            </a:extLst>
          </p:cNvPr>
          <p:cNvSpPr txBox="1"/>
          <p:nvPr/>
        </p:nvSpPr>
        <p:spPr>
          <a:xfrm>
            <a:off x="1833381" y="1048224"/>
            <a:ext cx="507286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070C0"/>
                </a:solidFill>
              </a:rPr>
              <a:t>Project </a:t>
            </a:r>
            <a:r>
              <a:rPr lang="fr-FR" sz="2400" b="1" dirty="0" err="1">
                <a:solidFill>
                  <a:srgbClr val="0070C0"/>
                </a:solidFill>
              </a:rPr>
              <a:t>steps</a:t>
            </a:r>
            <a:r>
              <a:rPr lang="fr-FR" sz="2400" b="1" dirty="0">
                <a:solidFill>
                  <a:srgbClr val="0070C0"/>
                </a:solidFill>
              </a:rPr>
              <a:t> 2021 – 2022 – 18 </a:t>
            </a:r>
            <a:r>
              <a:rPr lang="fr-FR" sz="2400" b="1" dirty="0" err="1">
                <a:solidFill>
                  <a:srgbClr val="0070C0"/>
                </a:solidFill>
              </a:rPr>
              <a:t>months</a:t>
            </a:r>
            <a:endParaRPr lang="fr-FR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550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utoShape 10"/>
          <p:cNvSpPr>
            <a:spLocks noChangeArrowheads="1"/>
          </p:cNvSpPr>
          <p:nvPr/>
        </p:nvSpPr>
        <p:spPr bwMode="auto">
          <a:xfrm>
            <a:off x="4357745" y="3073640"/>
            <a:ext cx="291704" cy="114300"/>
          </a:xfrm>
          <a:prstGeom prst="rightArrow">
            <a:avLst>
              <a:gd name="adj1" fmla="val 50000"/>
              <a:gd name="adj2" fmla="val 63802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685800">
              <a:defRPr/>
            </a:pPr>
            <a:endParaRPr lang="fr-FR" sz="135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17" name="Text Box 89"/>
          <p:cNvSpPr txBox="1">
            <a:spLocks noChangeArrowheads="1"/>
          </p:cNvSpPr>
          <p:nvPr/>
        </p:nvSpPr>
        <p:spPr bwMode="auto">
          <a:xfrm>
            <a:off x="4835927" y="3692274"/>
            <a:ext cx="57579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fr-FR" sz="900" b="1" dirty="0" err="1">
                <a:solidFill>
                  <a:prstClr val="black"/>
                </a:solidFill>
                <a:latin typeface="Arial" charset="0"/>
              </a:rPr>
              <a:t>aplasia</a:t>
            </a:r>
            <a:endParaRPr lang="fr-FR" sz="900" b="1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24" name="Text Box 90"/>
          <p:cNvSpPr txBox="1">
            <a:spLocks noChangeArrowheads="1"/>
          </p:cNvSpPr>
          <p:nvPr/>
        </p:nvSpPr>
        <p:spPr bwMode="auto">
          <a:xfrm>
            <a:off x="1889797" y="3692275"/>
            <a:ext cx="153760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685800">
              <a:lnSpc>
                <a:spcPts val="900"/>
              </a:lnSpc>
              <a:defRPr/>
            </a:pPr>
            <a:r>
              <a:rPr lang="fr-FR" sz="900" b="1" dirty="0" err="1">
                <a:solidFill>
                  <a:prstClr val="black"/>
                </a:solidFill>
                <a:latin typeface="Arial" charset="0"/>
              </a:rPr>
              <a:t>Hematopoietic</a:t>
            </a:r>
            <a:r>
              <a:rPr lang="fr-FR" sz="900" b="1" dirty="0">
                <a:solidFill>
                  <a:prstClr val="black"/>
                </a:solidFill>
                <a:latin typeface="Arial" charset="0"/>
              </a:rPr>
              <a:t> stem </a:t>
            </a:r>
            <a:r>
              <a:rPr lang="fr-FR" sz="900" b="1" dirty="0" err="1">
                <a:solidFill>
                  <a:prstClr val="black"/>
                </a:solidFill>
                <a:latin typeface="Arial" charset="0"/>
              </a:rPr>
              <a:t>cell</a:t>
            </a:r>
            <a:r>
              <a:rPr lang="fr-FR" sz="900" b="1" dirty="0">
                <a:solidFill>
                  <a:prstClr val="black"/>
                </a:solidFill>
                <a:latin typeface="Arial" charset="0"/>
              </a:rPr>
              <a:t> </a:t>
            </a:r>
          </a:p>
          <a:p>
            <a:pPr algn="ctr" defTabSz="685800">
              <a:lnSpc>
                <a:spcPts val="900"/>
              </a:lnSpc>
              <a:defRPr/>
            </a:pPr>
            <a:r>
              <a:rPr lang="fr-FR" sz="900" b="1" dirty="0">
                <a:solidFill>
                  <a:prstClr val="black"/>
                </a:solidFill>
                <a:latin typeface="Arial" charset="0"/>
              </a:rPr>
              <a:t>pool</a:t>
            </a:r>
          </a:p>
        </p:txBody>
      </p:sp>
      <p:sp>
        <p:nvSpPr>
          <p:cNvPr id="125" name="AutoShape 10"/>
          <p:cNvSpPr>
            <a:spLocks noChangeArrowheads="1"/>
          </p:cNvSpPr>
          <p:nvPr/>
        </p:nvSpPr>
        <p:spPr bwMode="auto">
          <a:xfrm>
            <a:off x="3169613" y="3073640"/>
            <a:ext cx="291704" cy="114300"/>
          </a:xfrm>
          <a:prstGeom prst="rightArrow">
            <a:avLst>
              <a:gd name="adj1" fmla="val 50000"/>
              <a:gd name="adj2" fmla="val 63802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685800">
              <a:defRPr/>
            </a:pPr>
            <a:endParaRPr lang="fr-FR" sz="135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34" name="AutoShape 75"/>
          <p:cNvSpPr>
            <a:spLocks noChangeArrowheads="1"/>
          </p:cNvSpPr>
          <p:nvPr/>
        </p:nvSpPr>
        <p:spPr bwMode="auto">
          <a:xfrm>
            <a:off x="5416192" y="3073640"/>
            <a:ext cx="291704" cy="114300"/>
          </a:xfrm>
          <a:prstGeom prst="rightArrow">
            <a:avLst>
              <a:gd name="adj1" fmla="val 50000"/>
              <a:gd name="adj2" fmla="val 63802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685800">
              <a:defRPr/>
            </a:pPr>
            <a:endParaRPr lang="fr-FR" sz="135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35" name="AutoShape 77"/>
          <p:cNvSpPr>
            <a:spLocks noChangeArrowheads="1"/>
          </p:cNvSpPr>
          <p:nvPr/>
        </p:nvSpPr>
        <p:spPr bwMode="auto">
          <a:xfrm>
            <a:off x="6261154" y="3073640"/>
            <a:ext cx="291704" cy="114300"/>
          </a:xfrm>
          <a:prstGeom prst="rightArrow">
            <a:avLst>
              <a:gd name="adj1" fmla="val 50000"/>
              <a:gd name="adj2" fmla="val 63802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685800">
              <a:defRPr/>
            </a:pPr>
            <a:endParaRPr lang="fr-FR" sz="135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37" name="Oval 41"/>
          <p:cNvSpPr>
            <a:spLocks noChangeArrowheads="1"/>
          </p:cNvSpPr>
          <p:nvPr/>
        </p:nvSpPr>
        <p:spPr bwMode="auto">
          <a:xfrm>
            <a:off x="5902019" y="3125685"/>
            <a:ext cx="171450" cy="171450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685800">
              <a:defRPr/>
            </a:pPr>
            <a:endParaRPr lang="fr-FR" sz="135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38" name="Text Box 91"/>
          <p:cNvSpPr txBox="1">
            <a:spLocks noChangeArrowheads="1"/>
          </p:cNvSpPr>
          <p:nvPr/>
        </p:nvSpPr>
        <p:spPr bwMode="auto">
          <a:xfrm>
            <a:off x="5737208" y="3692274"/>
            <a:ext cx="171072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fr-FR" sz="900" b="1" dirty="0">
                <a:solidFill>
                  <a:prstClr val="black"/>
                </a:solidFill>
                <a:latin typeface="Arial" charset="0"/>
              </a:rPr>
              <a:t>Clones                 Leukemia  </a:t>
            </a:r>
          </a:p>
        </p:txBody>
      </p:sp>
      <p:sp>
        <p:nvSpPr>
          <p:cNvPr id="148" name="Text Box 89"/>
          <p:cNvSpPr txBox="1">
            <a:spLocks noChangeArrowheads="1"/>
          </p:cNvSpPr>
          <p:nvPr/>
        </p:nvSpPr>
        <p:spPr bwMode="auto">
          <a:xfrm>
            <a:off x="3560183" y="3692274"/>
            <a:ext cx="92845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685800">
              <a:defRPr/>
            </a:pPr>
            <a:r>
              <a:rPr lang="fr-FR" sz="900" b="1" dirty="0" err="1">
                <a:solidFill>
                  <a:prstClr val="black"/>
                </a:solidFill>
                <a:latin typeface="Arial" charset="0"/>
              </a:rPr>
              <a:t>pancytopenia</a:t>
            </a:r>
            <a:endParaRPr lang="fr-FR" sz="900" b="1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4535379" y="4319227"/>
            <a:ext cx="2656497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fr-FR" sz="1350" b="1" dirty="0" err="1">
                <a:solidFill>
                  <a:srgbClr val="0000FF"/>
                </a:solidFill>
                <a:latin typeface="Arial" charset="0"/>
              </a:rPr>
              <a:t>Propensity</a:t>
            </a:r>
            <a:r>
              <a:rPr lang="fr-FR" sz="1350" b="1" dirty="0">
                <a:solidFill>
                  <a:srgbClr val="0000FF"/>
                </a:solidFill>
                <a:latin typeface="Arial" charset="0"/>
              </a:rPr>
              <a:t> to clonal </a:t>
            </a:r>
            <a:r>
              <a:rPr lang="fr-FR" sz="1350" b="1" dirty="0" err="1">
                <a:solidFill>
                  <a:srgbClr val="0000FF"/>
                </a:solidFill>
                <a:latin typeface="Arial" charset="0"/>
              </a:rPr>
              <a:t>evolution</a:t>
            </a:r>
            <a:endParaRPr lang="fr-FR" sz="1350" b="1" dirty="0">
              <a:solidFill>
                <a:srgbClr val="0000FF"/>
              </a:solidFill>
              <a:latin typeface="Arial" charset="0"/>
            </a:endParaRPr>
          </a:p>
          <a:p>
            <a:pPr algn="ctr" defTabSz="685800">
              <a:defRPr/>
            </a:pPr>
            <a:r>
              <a:rPr lang="fr-FR" sz="1350" b="1" dirty="0">
                <a:solidFill>
                  <a:srgbClr val="0000FF"/>
                </a:solidFill>
                <a:latin typeface="Arial" charset="0"/>
              </a:rPr>
              <a:t>and </a:t>
            </a:r>
            <a:r>
              <a:rPr lang="fr-FR" sz="1350" b="1" dirty="0" err="1">
                <a:solidFill>
                  <a:srgbClr val="0000FF"/>
                </a:solidFill>
                <a:latin typeface="Arial" charset="0"/>
              </a:rPr>
              <a:t>secondary</a:t>
            </a:r>
            <a:r>
              <a:rPr lang="fr-FR" sz="1350" b="1" dirty="0">
                <a:solidFill>
                  <a:srgbClr val="0000FF"/>
                </a:solidFill>
                <a:latin typeface="Arial" charset="0"/>
              </a:rPr>
              <a:t> MDS/AML</a:t>
            </a:r>
          </a:p>
          <a:p>
            <a:pPr algn="ctr" defTabSz="685800">
              <a:defRPr/>
            </a:pPr>
            <a:endParaRPr lang="fr-FR" sz="135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28" name="Oval 16"/>
          <p:cNvSpPr>
            <a:spLocks noChangeArrowheads="1"/>
          </p:cNvSpPr>
          <p:nvPr/>
        </p:nvSpPr>
        <p:spPr bwMode="auto">
          <a:xfrm>
            <a:off x="4804860" y="2993016"/>
            <a:ext cx="171450" cy="17145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685800">
              <a:defRPr/>
            </a:pPr>
            <a:endParaRPr lang="fr-FR" sz="135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48" name="Oval 166"/>
          <p:cNvSpPr>
            <a:spLocks noChangeArrowheads="1"/>
          </p:cNvSpPr>
          <p:nvPr/>
        </p:nvSpPr>
        <p:spPr bwMode="auto">
          <a:xfrm>
            <a:off x="4766435" y="2807058"/>
            <a:ext cx="171450" cy="171450"/>
          </a:xfrm>
          <a:prstGeom prst="ellipse">
            <a:avLst/>
          </a:prstGeom>
          <a:solidFill>
            <a:srgbClr val="FFFFF3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softEdge rad="12700"/>
          </a:effectLst>
        </p:spPr>
        <p:txBody>
          <a:bodyPr wrap="none" anchor="ctr"/>
          <a:lstStyle/>
          <a:p>
            <a:pPr defTabSz="685800">
              <a:defRPr/>
            </a:pPr>
            <a:endParaRPr lang="fr-FR" sz="135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951812" y="2812659"/>
            <a:ext cx="191555" cy="191555"/>
          </a:xfrm>
          <a:prstGeom prst="rect">
            <a:avLst/>
          </a:prstGeom>
        </p:spPr>
      </p:pic>
      <p:pic>
        <p:nvPicPr>
          <p:cNvPr id="51" name="Imag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5160087" y="2896311"/>
            <a:ext cx="191555" cy="191555"/>
          </a:xfrm>
          <a:prstGeom prst="rect">
            <a:avLst/>
          </a:prstGeom>
        </p:spPr>
      </p:pic>
      <p:pic>
        <p:nvPicPr>
          <p:cNvPr id="52" name="Imag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5048279" y="3262969"/>
            <a:ext cx="191555" cy="191555"/>
          </a:xfrm>
          <a:prstGeom prst="rect">
            <a:avLst/>
          </a:prstGeom>
        </p:spPr>
      </p:pic>
      <p:pic>
        <p:nvPicPr>
          <p:cNvPr id="56" name="Imag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4789794" y="3175680"/>
            <a:ext cx="191555" cy="191555"/>
          </a:xfrm>
          <a:prstGeom prst="rect">
            <a:avLst/>
          </a:prstGeom>
        </p:spPr>
      </p:pic>
      <p:pic>
        <p:nvPicPr>
          <p:cNvPr id="57" name="Imag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5124374" y="3155092"/>
            <a:ext cx="191555" cy="191555"/>
          </a:xfrm>
          <a:prstGeom prst="rect">
            <a:avLst/>
          </a:prstGeom>
        </p:spPr>
      </p:pic>
      <p:sp>
        <p:nvSpPr>
          <p:cNvPr id="58" name="Oval 41"/>
          <p:cNvSpPr>
            <a:spLocks noChangeArrowheads="1"/>
          </p:cNvSpPr>
          <p:nvPr/>
        </p:nvSpPr>
        <p:spPr bwMode="auto">
          <a:xfrm>
            <a:off x="4992944" y="3016349"/>
            <a:ext cx="171450" cy="171450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685800">
              <a:defRPr/>
            </a:pPr>
            <a:endParaRPr lang="fr-FR" sz="135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59" name="Image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4928564" y="3209861"/>
            <a:ext cx="191555" cy="191555"/>
          </a:xfrm>
          <a:prstGeom prst="rect">
            <a:avLst/>
          </a:prstGeom>
        </p:spPr>
      </p:pic>
      <p:grpSp>
        <p:nvGrpSpPr>
          <p:cNvPr id="3" name="Groupe 2"/>
          <p:cNvGrpSpPr/>
          <p:nvPr/>
        </p:nvGrpSpPr>
        <p:grpSpPr>
          <a:xfrm>
            <a:off x="2305518" y="2873615"/>
            <a:ext cx="698458" cy="514350"/>
            <a:chOff x="1403648" y="2348880"/>
            <a:chExt cx="931277" cy="685800"/>
          </a:xfrm>
        </p:grpSpPr>
        <p:sp>
          <p:nvSpPr>
            <p:cNvPr id="61" name="Oval 166"/>
            <p:cNvSpPr>
              <a:spLocks noChangeArrowheads="1"/>
            </p:cNvSpPr>
            <p:nvPr/>
          </p:nvSpPr>
          <p:spPr bwMode="auto">
            <a:xfrm>
              <a:off x="1835696" y="2379108"/>
              <a:ext cx="228600" cy="228600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>
                <a:defRPr/>
              </a:pPr>
              <a:endParaRPr lang="fr-FR" sz="135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63" name="Oval 3"/>
            <p:cNvSpPr>
              <a:spLocks noChangeArrowheads="1"/>
            </p:cNvSpPr>
            <p:nvPr/>
          </p:nvSpPr>
          <p:spPr bwMode="auto">
            <a:xfrm>
              <a:off x="1403648" y="2501280"/>
              <a:ext cx="228600" cy="228600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>
                <a:defRPr/>
              </a:pPr>
              <a:endParaRPr lang="fr-FR" sz="135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64" name="Oval 4"/>
            <p:cNvSpPr>
              <a:spLocks noChangeArrowheads="1"/>
            </p:cNvSpPr>
            <p:nvPr/>
          </p:nvSpPr>
          <p:spPr bwMode="auto">
            <a:xfrm>
              <a:off x="1475656" y="2653680"/>
              <a:ext cx="228600" cy="228600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>
                <a:defRPr/>
              </a:pPr>
              <a:endParaRPr lang="fr-FR" sz="135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65" name="Oval 5"/>
            <p:cNvSpPr>
              <a:spLocks noChangeArrowheads="1"/>
            </p:cNvSpPr>
            <p:nvPr/>
          </p:nvSpPr>
          <p:spPr bwMode="auto">
            <a:xfrm>
              <a:off x="1740839" y="2577480"/>
              <a:ext cx="228600" cy="228600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>
                <a:defRPr/>
              </a:pPr>
              <a:endParaRPr lang="fr-FR" sz="135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66" name="Oval 6"/>
            <p:cNvSpPr>
              <a:spLocks noChangeArrowheads="1"/>
            </p:cNvSpPr>
            <p:nvPr/>
          </p:nvSpPr>
          <p:spPr bwMode="auto">
            <a:xfrm>
              <a:off x="1691680" y="2806080"/>
              <a:ext cx="228600" cy="228600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>
                <a:defRPr/>
              </a:pPr>
              <a:endParaRPr lang="fr-FR" sz="135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67" name="Oval 8"/>
            <p:cNvSpPr>
              <a:spLocks noChangeArrowheads="1"/>
            </p:cNvSpPr>
            <p:nvPr/>
          </p:nvSpPr>
          <p:spPr bwMode="auto">
            <a:xfrm>
              <a:off x="1664639" y="2348880"/>
              <a:ext cx="228600" cy="228600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>
                <a:defRPr/>
              </a:pPr>
              <a:endParaRPr lang="fr-FR" sz="135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68" name="Oval 7"/>
            <p:cNvSpPr>
              <a:spLocks noChangeArrowheads="1"/>
            </p:cNvSpPr>
            <p:nvPr/>
          </p:nvSpPr>
          <p:spPr bwMode="auto">
            <a:xfrm>
              <a:off x="2106325" y="2729880"/>
              <a:ext cx="228600" cy="228600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>
                <a:defRPr/>
              </a:pPr>
              <a:endParaRPr lang="fr-FR" sz="135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69" name="Oval 167"/>
            <p:cNvSpPr>
              <a:spLocks noChangeArrowheads="1"/>
            </p:cNvSpPr>
            <p:nvPr/>
          </p:nvSpPr>
          <p:spPr bwMode="auto">
            <a:xfrm>
              <a:off x="1858154" y="2776081"/>
              <a:ext cx="228600" cy="228600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>
                <a:defRPr/>
              </a:pPr>
              <a:endParaRPr lang="fr-FR" sz="135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70" name="Oval 5"/>
            <p:cNvSpPr>
              <a:spLocks noChangeArrowheads="1"/>
            </p:cNvSpPr>
            <p:nvPr/>
          </p:nvSpPr>
          <p:spPr bwMode="auto">
            <a:xfrm>
              <a:off x="1981601" y="2564904"/>
              <a:ext cx="228600" cy="228600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>
                <a:defRPr/>
              </a:pPr>
              <a:endParaRPr lang="fr-FR" sz="1350">
                <a:solidFill>
                  <a:prstClr val="black"/>
                </a:solidFill>
                <a:latin typeface="Arial" charset="0"/>
              </a:endParaRPr>
            </a:p>
          </p:txBody>
        </p:sp>
      </p:grpSp>
      <p:grpSp>
        <p:nvGrpSpPr>
          <p:cNvPr id="4" name="Groupe 3"/>
          <p:cNvGrpSpPr/>
          <p:nvPr/>
        </p:nvGrpSpPr>
        <p:grpSpPr>
          <a:xfrm>
            <a:off x="3601661" y="2842145"/>
            <a:ext cx="648072" cy="577293"/>
            <a:chOff x="3131840" y="2329462"/>
            <a:chExt cx="864096" cy="769724"/>
          </a:xfrm>
        </p:grpSpPr>
        <p:pic>
          <p:nvPicPr>
            <p:cNvPr id="71" name="Image 7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390156" y="2329462"/>
              <a:ext cx="255406" cy="255406"/>
            </a:xfrm>
            <a:prstGeom prst="rect">
              <a:avLst/>
            </a:prstGeom>
          </p:spPr>
        </p:pic>
        <p:sp>
          <p:nvSpPr>
            <p:cNvPr id="96" name="Oval 3"/>
            <p:cNvSpPr>
              <a:spLocks noChangeArrowheads="1"/>
            </p:cNvSpPr>
            <p:nvPr/>
          </p:nvSpPr>
          <p:spPr bwMode="auto">
            <a:xfrm>
              <a:off x="3131840" y="2501280"/>
              <a:ext cx="228600" cy="228600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>
                <a:defRPr/>
              </a:pPr>
              <a:endParaRPr lang="fr-FR" sz="135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72" name="Oval 166"/>
            <p:cNvSpPr>
              <a:spLocks noChangeArrowheads="1"/>
            </p:cNvSpPr>
            <p:nvPr/>
          </p:nvSpPr>
          <p:spPr bwMode="auto">
            <a:xfrm>
              <a:off x="3621431" y="2379108"/>
              <a:ext cx="228600" cy="228600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>
                <a:defRPr/>
              </a:pPr>
              <a:endParaRPr lang="fr-FR" sz="1350">
                <a:solidFill>
                  <a:prstClr val="black"/>
                </a:solidFill>
                <a:latin typeface="Arial" charset="0"/>
              </a:endParaRPr>
            </a:p>
          </p:txBody>
        </p:sp>
        <p:pic>
          <p:nvPicPr>
            <p:cNvPr id="75" name="Image 7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 flipV="1">
              <a:off x="3347332" y="2843780"/>
              <a:ext cx="255406" cy="255406"/>
            </a:xfrm>
            <a:prstGeom prst="rect">
              <a:avLst/>
            </a:prstGeom>
          </p:spPr>
        </p:pic>
        <p:sp>
          <p:nvSpPr>
            <p:cNvPr id="76" name="Oval 4"/>
            <p:cNvSpPr>
              <a:spLocks noChangeArrowheads="1"/>
            </p:cNvSpPr>
            <p:nvPr/>
          </p:nvSpPr>
          <p:spPr bwMode="auto">
            <a:xfrm>
              <a:off x="3203848" y="2653680"/>
              <a:ext cx="228600" cy="228600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>
                <a:defRPr/>
              </a:pPr>
              <a:endParaRPr lang="fr-FR" sz="135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77" name="Oval 5"/>
            <p:cNvSpPr>
              <a:spLocks noChangeArrowheads="1"/>
            </p:cNvSpPr>
            <p:nvPr/>
          </p:nvSpPr>
          <p:spPr bwMode="auto">
            <a:xfrm>
              <a:off x="3441491" y="2577480"/>
              <a:ext cx="228600" cy="228600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>
                <a:defRPr/>
              </a:pPr>
              <a:endParaRPr lang="fr-FR" sz="135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78" name="Oval 167"/>
            <p:cNvSpPr>
              <a:spLocks noChangeArrowheads="1"/>
            </p:cNvSpPr>
            <p:nvPr/>
          </p:nvSpPr>
          <p:spPr bwMode="auto">
            <a:xfrm>
              <a:off x="3586346" y="2776081"/>
              <a:ext cx="228600" cy="228600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>
                <a:defRPr/>
              </a:pPr>
              <a:endParaRPr lang="fr-FR" sz="135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79" name="Oval 41"/>
            <p:cNvSpPr>
              <a:spLocks noChangeArrowheads="1"/>
            </p:cNvSpPr>
            <p:nvPr/>
          </p:nvSpPr>
          <p:spPr bwMode="auto">
            <a:xfrm>
              <a:off x="3635896" y="2564904"/>
              <a:ext cx="228600" cy="228600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>
                <a:defRPr/>
              </a:pPr>
              <a:endParaRPr lang="fr-FR" sz="135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80" name="Oval 7"/>
            <p:cNvSpPr>
              <a:spLocks noChangeArrowheads="1"/>
            </p:cNvSpPr>
            <p:nvPr/>
          </p:nvSpPr>
          <p:spPr bwMode="auto">
            <a:xfrm>
              <a:off x="3767336" y="2729880"/>
              <a:ext cx="228600" cy="228600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>
                <a:defRPr/>
              </a:pPr>
              <a:endParaRPr lang="fr-FR" sz="1350">
                <a:solidFill>
                  <a:prstClr val="black"/>
                </a:solidFill>
                <a:latin typeface="Arial" charset="0"/>
              </a:endParaRPr>
            </a:p>
          </p:txBody>
        </p:sp>
      </p:grpSp>
      <p:grpSp>
        <p:nvGrpSpPr>
          <p:cNvPr id="7" name="Groupe 6"/>
          <p:cNvGrpSpPr/>
          <p:nvPr/>
        </p:nvGrpSpPr>
        <p:grpSpPr>
          <a:xfrm>
            <a:off x="6724577" y="2867693"/>
            <a:ext cx="549492" cy="526194"/>
            <a:chOff x="6958146" y="2366263"/>
            <a:chExt cx="732656" cy="701592"/>
          </a:xfrm>
        </p:grpSpPr>
        <p:sp>
          <p:nvSpPr>
            <p:cNvPr id="140" name="Oval 41"/>
            <p:cNvSpPr>
              <a:spLocks noChangeArrowheads="1"/>
            </p:cNvSpPr>
            <p:nvPr/>
          </p:nvSpPr>
          <p:spPr bwMode="auto">
            <a:xfrm>
              <a:off x="7462202" y="2582287"/>
              <a:ext cx="228600" cy="228600"/>
            </a:xfrm>
            <a:prstGeom prst="ellipse">
              <a:avLst/>
            </a:prstGeom>
            <a:solidFill>
              <a:srgbClr val="FF99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>
                <a:defRPr/>
              </a:pPr>
              <a:endParaRPr lang="fr-FR" sz="135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41" name="Oval 41"/>
            <p:cNvSpPr>
              <a:spLocks noChangeArrowheads="1"/>
            </p:cNvSpPr>
            <p:nvPr/>
          </p:nvSpPr>
          <p:spPr bwMode="auto">
            <a:xfrm>
              <a:off x="7330762" y="2839255"/>
              <a:ext cx="228600" cy="228600"/>
            </a:xfrm>
            <a:prstGeom prst="ellipse">
              <a:avLst/>
            </a:prstGeom>
            <a:solidFill>
              <a:srgbClr val="FF99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>
                <a:defRPr/>
              </a:pPr>
              <a:endParaRPr lang="fr-FR" sz="135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43" name="Oval 41"/>
            <p:cNvSpPr>
              <a:spLocks noChangeArrowheads="1"/>
            </p:cNvSpPr>
            <p:nvPr/>
          </p:nvSpPr>
          <p:spPr bwMode="auto">
            <a:xfrm>
              <a:off x="7102162" y="2366263"/>
              <a:ext cx="228600" cy="228600"/>
            </a:xfrm>
            <a:prstGeom prst="ellipse">
              <a:avLst/>
            </a:prstGeom>
            <a:solidFill>
              <a:srgbClr val="FF99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>
                <a:defRPr/>
              </a:pPr>
              <a:endParaRPr lang="fr-FR" sz="135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44" name="Oval 11"/>
            <p:cNvSpPr>
              <a:spLocks noChangeArrowheads="1"/>
            </p:cNvSpPr>
            <p:nvPr/>
          </p:nvSpPr>
          <p:spPr bwMode="auto">
            <a:xfrm>
              <a:off x="6958146" y="2582287"/>
              <a:ext cx="228600" cy="228600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>
                <a:defRPr/>
              </a:pPr>
              <a:endParaRPr lang="fr-FR" sz="135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46" name="Oval 41"/>
            <p:cNvSpPr>
              <a:spLocks noChangeArrowheads="1"/>
            </p:cNvSpPr>
            <p:nvPr/>
          </p:nvSpPr>
          <p:spPr bwMode="auto">
            <a:xfrm>
              <a:off x="7015631" y="2770227"/>
              <a:ext cx="228600" cy="228600"/>
            </a:xfrm>
            <a:prstGeom prst="ellipse">
              <a:avLst/>
            </a:prstGeom>
            <a:solidFill>
              <a:srgbClr val="FF99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>
                <a:defRPr/>
              </a:pPr>
              <a:endParaRPr lang="fr-FR" sz="135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81" name="Oval 41"/>
            <p:cNvSpPr>
              <a:spLocks noChangeArrowheads="1"/>
            </p:cNvSpPr>
            <p:nvPr/>
          </p:nvSpPr>
          <p:spPr bwMode="auto">
            <a:xfrm>
              <a:off x="7092280" y="2564904"/>
              <a:ext cx="228600" cy="228600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>
                <a:defRPr/>
              </a:pPr>
              <a:endParaRPr lang="fr-FR" sz="135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82" name="Oval 41"/>
            <p:cNvSpPr>
              <a:spLocks noChangeArrowheads="1"/>
            </p:cNvSpPr>
            <p:nvPr/>
          </p:nvSpPr>
          <p:spPr bwMode="auto">
            <a:xfrm>
              <a:off x="7246302" y="2666424"/>
              <a:ext cx="228600" cy="228600"/>
            </a:xfrm>
            <a:prstGeom prst="ellipse">
              <a:avLst/>
            </a:prstGeom>
            <a:solidFill>
              <a:srgbClr val="FF99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>
                <a:defRPr/>
              </a:pPr>
              <a:endParaRPr lang="fr-FR" sz="1350">
                <a:solidFill>
                  <a:prstClr val="black"/>
                </a:solidFill>
                <a:latin typeface="Arial" charset="0"/>
              </a:endParaRPr>
            </a:p>
          </p:txBody>
        </p:sp>
      </p:grpSp>
      <p:sp>
        <p:nvSpPr>
          <p:cNvPr id="118" name="Accolade ouvrante 117"/>
          <p:cNvSpPr/>
          <p:nvPr/>
        </p:nvSpPr>
        <p:spPr>
          <a:xfrm rot="16200000">
            <a:off x="5395364" y="2243866"/>
            <a:ext cx="238520" cy="386312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fr-FR" sz="135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62" name="Image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815908" y="2926959"/>
            <a:ext cx="191555" cy="191555"/>
          </a:xfrm>
          <a:prstGeom prst="rect">
            <a:avLst/>
          </a:prstGeom>
        </p:spPr>
      </p:pic>
      <p:sp>
        <p:nvSpPr>
          <p:cNvPr id="73" name="Oval 41"/>
          <p:cNvSpPr>
            <a:spLocks noChangeArrowheads="1"/>
          </p:cNvSpPr>
          <p:nvPr/>
        </p:nvSpPr>
        <p:spPr bwMode="auto">
          <a:xfrm>
            <a:off x="6003797" y="2966123"/>
            <a:ext cx="171450" cy="171450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685800">
              <a:defRPr/>
            </a:pPr>
            <a:endParaRPr lang="fr-FR" sz="135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83" name="Rectangle 5"/>
          <p:cNvSpPr>
            <a:spLocks noChangeArrowheads="1"/>
          </p:cNvSpPr>
          <p:nvPr/>
        </p:nvSpPr>
        <p:spPr bwMode="auto">
          <a:xfrm>
            <a:off x="1362964" y="2940758"/>
            <a:ext cx="7296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685800">
              <a:defRPr/>
            </a:pPr>
            <a:r>
              <a:rPr lang="fr-FR" altLang="fr-FR" sz="900" b="1" i="1" dirty="0">
                <a:solidFill>
                  <a:srgbClr val="0000FF"/>
                </a:solidFill>
                <a:latin typeface="Arial" charset="0"/>
              </a:rPr>
              <a:t>FANC</a:t>
            </a:r>
          </a:p>
          <a:p>
            <a:pPr algn="ctr" defTabSz="685800">
              <a:defRPr/>
            </a:pPr>
            <a:r>
              <a:rPr lang="fr-FR" altLang="fr-FR" sz="900" b="1" dirty="0">
                <a:solidFill>
                  <a:srgbClr val="0000FF"/>
                </a:solidFill>
                <a:latin typeface="Arial" charset="0"/>
              </a:rPr>
              <a:t>Mutations</a:t>
            </a:r>
          </a:p>
        </p:txBody>
      </p:sp>
      <p:pic>
        <p:nvPicPr>
          <p:cNvPr id="84" name="Picture 2"/>
          <p:cNvPicPr>
            <a:picLocks noChangeAspect="1" noChangeArrowheads="1"/>
          </p:cNvPicPr>
          <p:nvPr/>
        </p:nvPicPr>
        <p:blipFill>
          <a:blip r:embed="rId4" cstate="print"/>
          <a:srcRect r="73134" b="68670"/>
          <a:stretch>
            <a:fillRect/>
          </a:stretch>
        </p:blipFill>
        <p:spPr bwMode="auto">
          <a:xfrm>
            <a:off x="1538929" y="2001813"/>
            <a:ext cx="729081" cy="891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6" name="ZoneTexte 85"/>
          <p:cNvSpPr txBox="1"/>
          <p:nvPr/>
        </p:nvSpPr>
        <p:spPr>
          <a:xfrm>
            <a:off x="4852161" y="4878306"/>
            <a:ext cx="4184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 defTabSz="5143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900" dirty="0">
                <a:solidFill>
                  <a:prstClr val="black"/>
                </a:solidFill>
                <a:latin typeface="Arial" charset="0"/>
              </a:rPr>
              <a:t>Genomic </a:t>
            </a:r>
            <a:r>
              <a:rPr lang="fr-FR" sz="900" dirty="0" err="1">
                <a:solidFill>
                  <a:prstClr val="black"/>
                </a:solidFill>
                <a:latin typeface="Arial" charset="0"/>
              </a:rPr>
              <a:t>studies</a:t>
            </a:r>
            <a:r>
              <a:rPr lang="fr-FR" sz="900" dirty="0">
                <a:solidFill>
                  <a:prstClr val="black"/>
                </a:solidFill>
                <a:latin typeface="Arial" charset="0"/>
              </a:rPr>
              <a:t> in </a:t>
            </a:r>
            <a:r>
              <a:rPr lang="fr-FR" sz="900" dirty="0" err="1">
                <a:solidFill>
                  <a:prstClr val="black"/>
                </a:solidFill>
                <a:latin typeface="Arial" charset="0"/>
              </a:rPr>
              <a:t>paired</a:t>
            </a:r>
            <a:r>
              <a:rPr lang="fr-FR" sz="900" dirty="0">
                <a:solidFill>
                  <a:prstClr val="black"/>
                </a:solidFill>
                <a:latin typeface="Arial" charset="0"/>
              </a:rPr>
              <a:t> BM and </a:t>
            </a:r>
            <a:r>
              <a:rPr lang="fr-FR" sz="900" dirty="0" err="1">
                <a:solidFill>
                  <a:prstClr val="black"/>
                </a:solidFill>
                <a:latin typeface="Arial" charset="0"/>
              </a:rPr>
              <a:t>fibroblast</a:t>
            </a:r>
            <a:r>
              <a:rPr lang="fr-FR" sz="900" dirty="0">
                <a:solidFill>
                  <a:prstClr val="black"/>
                </a:solidFill>
                <a:latin typeface="Arial" charset="0"/>
              </a:rPr>
              <a:t> (GL) </a:t>
            </a:r>
            <a:r>
              <a:rPr lang="fr-FR" sz="900" dirty="0" err="1">
                <a:solidFill>
                  <a:prstClr val="black"/>
                </a:solidFill>
                <a:latin typeface="Arial" charset="0"/>
              </a:rPr>
              <a:t>samples</a:t>
            </a:r>
            <a:r>
              <a:rPr lang="fr-FR" sz="900" dirty="0">
                <a:solidFill>
                  <a:prstClr val="black"/>
                </a:solidFill>
                <a:latin typeface="Arial" charset="0"/>
              </a:rPr>
              <a:t> (n=62 patients)</a:t>
            </a:r>
          </a:p>
          <a:p>
            <a:pPr marL="585788" lvl="1" indent="-128588" defTabSz="5143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900" dirty="0">
                <a:solidFill>
                  <a:prstClr val="black"/>
                </a:solidFill>
                <a:latin typeface="Arial" charset="0"/>
              </a:rPr>
              <a:t>NGS panel, </a:t>
            </a:r>
            <a:r>
              <a:rPr lang="fr-FR" sz="900" dirty="0" err="1">
                <a:solidFill>
                  <a:prstClr val="black"/>
                </a:solidFill>
                <a:latin typeface="Arial" charset="0"/>
              </a:rPr>
              <a:t>aCGH</a:t>
            </a:r>
            <a:r>
              <a:rPr lang="fr-FR" sz="900" dirty="0">
                <a:solidFill>
                  <a:prstClr val="black"/>
                </a:solidFill>
                <a:latin typeface="Arial" charset="0"/>
              </a:rPr>
              <a:t>, WES, WGS, 10X long fragments</a:t>
            </a:r>
          </a:p>
          <a:p>
            <a:pPr marL="128588" indent="-128588" defTabSz="5143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900" dirty="0" err="1">
                <a:solidFill>
                  <a:prstClr val="black"/>
                </a:solidFill>
                <a:latin typeface="Arial" charset="0"/>
              </a:rPr>
              <a:t>RNAseq</a:t>
            </a:r>
            <a:r>
              <a:rPr lang="fr-FR" sz="900" dirty="0">
                <a:solidFill>
                  <a:prstClr val="black"/>
                </a:solidFill>
                <a:latin typeface="Arial" charset="0"/>
              </a:rPr>
              <a:t> at </a:t>
            </a:r>
            <a:r>
              <a:rPr lang="fr-FR" sz="900" dirty="0" err="1">
                <a:solidFill>
                  <a:prstClr val="black"/>
                </a:solidFill>
                <a:latin typeface="Arial" charset="0"/>
              </a:rPr>
              <a:t>various</a:t>
            </a:r>
            <a:r>
              <a:rPr lang="fr-FR" sz="900" dirty="0">
                <a:solidFill>
                  <a:prstClr val="black"/>
                </a:solidFill>
                <a:latin typeface="Arial" charset="0"/>
              </a:rPr>
              <a:t> stages of clonal </a:t>
            </a:r>
            <a:r>
              <a:rPr lang="fr-FR" sz="900" dirty="0" err="1">
                <a:solidFill>
                  <a:prstClr val="black"/>
                </a:solidFill>
                <a:latin typeface="Arial" charset="0"/>
              </a:rPr>
              <a:t>evolution</a:t>
            </a:r>
            <a:r>
              <a:rPr lang="fr-FR" sz="900" dirty="0">
                <a:solidFill>
                  <a:prstClr val="black"/>
                </a:solidFill>
                <a:latin typeface="Arial" charset="0"/>
              </a:rPr>
              <a:t> (n=75 </a:t>
            </a:r>
            <a:r>
              <a:rPr lang="fr-FR" sz="900" dirty="0" err="1">
                <a:solidFill>
                  <a:prstClr val="black"/>
                </a:solidFill>
                <a:latin typeface="Arial" charset="0"/>
              </a:rPr>
              <a:t>samples</a:t>
            </a:r>
            <a:r>
              <a:rPr lang="fr-FR" sz="900" dirty="0">
                <a:solidFill>
                  <a:prstClr val="black"/>
                </a:solidFill>
                <a:latin typeface="Arial" charset="0"/>
              </a:rPr>
              <a:t>) </a:t>
            </a:r>
          </a:p>
          <a:p>
            <a:pPr marL="128588" indent="-128588" defTabSz="5143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900" dirty="0" err="1">
                <a:solidFill>
                  <a:prstClr val="black"/>
                </a:solidFill>
                <a:latin typeface="Arial" charset="0"/>
              </a:rPr>
              <a:t>Functional</a:t>
            </a:r>
            <a:r>
              <a:rPr lang="fr-FR" sz="900" dirty="0">
                <a:solidFill>
                  <a:prstClr val="black"/>
                </a:solidFill>
                <a:latin typeface="Arial" charset="0"/>
              </a:rPr>
              <a:t> </a:t>
            </a:r>
            <a:r>
              <a:rPr lang="fr-FR" sz="900" i="1" dirty="0">
                <a:solidFill>
                  <a:prstClr val="black"/>
                </a:solidFill>
                <a:latin typeface="Arial" charset="0"/>
              </a:rPr>
              <a:t>in vitro </a:t>
            </a:r>
            <a:r>
              <a:rPr lang="fr-FR" sz="900" dirty="0">
                <a:solidFill>
                  <a:prstClr val="black"/>
                </a:solidFill>
                <a:latin typeface="Arial" charset="0"/>
              </a:rPr>
              <a:t>and </a:t>
            </a:r>
            <a:r>
              <a:rPr lang="fr-FR" sz="900" i="1" dirty="0">
                <a:solidFill>
                  <a:prstClr val="black"/>
                </a:solidFill>
                <a:latin typeface="Arial" charset="0"/>
              </a:rPr>
              <a:t>in vivo </a:t>
            </a:r>
            <a:r>
              <a:rPr lang="fr-FR" sz="900" dirty="0" err="1">
                <a:solidFill>
                  <a:prstClr val="black"/>
                </a:solidFill>
                <a:latin typeface="Arial" charset="0"/>
              </a:rPr>
              <a:t>studies</a:t>
            </a:r>
            <a:endParaRPr lang="fr-FR" sz="9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89" name="Text Box 159">
            <a:extLst>
              <a:ext uri="{FF2B5EF4-FFF2-40B4-BE49-F238E27FC236}">
                <a16:creationId xmlns:a16="http://schemas.microsoft.com/office/drawing/2014/main" id="{C981E39A-FA4A-4E45-8197-F08E27EE6C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7176" y="1155480"/>
            <a:ext cx="4765877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514350">
              <a:defRPr/>
            </a:pPr>
            <a:r>
              <a:rPr lang="fr-FR" sz="1500" b="1" dirty="0">
                <a:solidFill>
                  <a:srgbClr val="000000"/>
                </a:solidFill>
                <a:latin typeface="Arial" charset="0"/>
              </a:rPr>
              <a:t>Natural history of BM </a:t>
            </a:r>
            <a:r>
              <a:rPr lang="fr-FR" sz="1500" b="1" dirty="0" err="1">
                <a:solidFill>
                  <a:srgbClr val="000000"/>
                </a:solidFill>
                <a:latin typeface="Arial" charset="0"/>
              </a:rPr>
              <a:t>evolution</a:t>
            </a:r>
            <a:r>
              <a:rPr lang="fr-FR" sz="1500" b="1" dirty="0">
                <a:solidFill>
                  <a:srgbClr val="000000"/>
                </a:solidFill>
                <a:latin typeface="Arial" charset="0"/>
              </a:rPr>
              <a:t> in </a:t>
            </a:r>
            <a:r>
              <a:rPr lang="fr-FR" sz="1500" b="1" dirty="0" err="1">
                <a:solidFill>
                  <a:srgbClr val="000000"/>
                </a:solidFill>
                <a:latin typeface="Arial" charset="0"/>
              </a:rPr>
              <a:t>Fanconi</a:t>
            </a:r>
            <a:r>
              <a:rPr lang="fr-FR" sz="1500" b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fr-FR" sz="1500" b="1" dirty="0" err="1">
                <a:solidFill>
                  <a:srgbClr val="000000"/>
                </a:solidFill>
                <a:latin typeface="Arial" charset="0"/>
              </a:rPr>
              <a:t>anemia</a:t>
            </a:r>
            <a:endParaRPr lang="fr-FR" sz="15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4" name="Rectangle 2"/>
          <p:cNvSpPr>
            <a:spLocks noChangeArrowheads="1"/>
          </p:cNvSpPr>
          <p:nvPr/>
        </p:nvSpPr>
        <p:spPr bwMode="auto">
          <a:xfrm>
            <a:off x="1074045" y="4269101"/>
            <a:ext cx="3414597" cy="768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defTabSz="514350">
              <a:lnSpc>
                <a:spcPct val="150000"/>
              </a:lnSpc>
              <a:defRPr/>
            </a:pPr>
            <a:endParaRPr lang="fr-FR" sz="900" dirty="0">
              <a:latin typeface="Arial" charset="0"/>
            </a:endParaRPr>
          </a:p>
          <a:p>
            <a:pPr marL="128588" indent="-128588" defTabSz="5143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fr-FR" sz="900" dirty="0">
                <a:latin typeface="Arial" charset="0"/>
              </a:rPr>
              <a:t>p53/p21 activation (</a:t>
            </a:r>
            <a:r>
              <a:rPr lang="fr-FR" sz="900" dirty="0" err="1">
                <a:latin typeface="Arial" charset="0"/>
              </a:rPr>
              <a:t>unrepaired</a:t>
            </a:r>
            <a:r>
              <a:rPr lang="fr-FR" sz="900" dirty="0">
                <a:latin typeface="Arial" charset="0"/>
              </a:rPr>
              <a:t> damage)</a:t>
            </a:r>
          </a:p>
          <a:p>
            <a:pPr marL="128588" indent="-128588" defTabSz="5143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fr-FR" sz="900" dirty="0" err="1">
                <a:latin typeface="Arial" charset="0"/>
              </a:rPr>
              <a:t>TGF</a:t>
            </a:r>
            <a:r>
              <a:rPr lang="fr-FR" sz="900" dirty="0" err="1">
                <a:latin typeface="Symbol" panose="05050102010706020507" pitchFamily="18" charset="2"/>
              </a:rPr>
              <a:t>b</a:t>
            </a:r>
            <a:r>
              <a:rPr lang="fr-FR" sz="900" dirty="0">
                <a:latin typeface="Arial" charset="0"/>
              </a:rPr>
              <a:t> </a:t>
            </a:r>
            <a:r>
              <a:rPr lang="fr-FR" sz="900" dirty="0" err="1">
                <a:latin typeface="Arial" charset="0"/>
              </a:rPr>
              <a:t>pathway</a:t>
            </a:r>
            <a:r>
              <a:rPr lang="fr-FR" sz="900" dirty="0">
                <a:latin typeface="Arial" charset="0"/>
              </a:rPr>
              <a:t> activation</a:t>
            </a:r>
          </a:p>
          <a:p>
            <a:pPr marL="128588" indent="-128588" defTabSz="5143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fr-FR" sz="900" dirty="0">
                <a:latin typeface="Arial" charset="0"/>
              </a:rPr>
              <a:t>Inflammation-</a:t>
            </a:r>
            <a:r>
              <a:rPr lang="fr-FR" sz="900" dirty="0" err="1">
                <a:latin typeface="Arial" charset="0"/>
              </a:rPr>
              <a:t>induced</a:t>
            </a:r>
            <a:r>
              <a:rPr lang="fr-FR" sz="900" dirty="0">
                <a:latin typeface="Arial" charset="0"/>
              </a:rPr>
              <a:t> HSC exhaustion</a:t>
            </a:r>
          </a:p>
          <a:p>
            <a:pPr defTabSz="514350">
              <a:lnSpc>
                <a:spcPct val="150000"/>
              </a:lnSpc>
              <a:defRPr/>
            </a:pPr>
            <a:endParaRPr lang="fr-FR" sz="900" dirty="0">
              <a:latin typeface="Arial" charset="0"/>
            </a:endParaRPr>
          </a:p>
        </p:txBody>
      </p:sp>
      <p:sp>
        <p:nvSpPr>
          <p:cNvPr id="60" name="Text Box 17"/>
          <p:cNvSpPr txBox="1">
            <a:spLocks noChangeArrowheads="1"/>
          </p:cNvSpPr>
          <p:nvPr/>
        </p:nvSpPr>
        <p:spPr bwMode="auto">
          <a:xfrm>
            <a:off x="1577928" y="5072913"/>
            <a:ext cx="1741512" cy="6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514350">
              <a:defRPr/>
            </a:pPr>
            <a:r>
              <a:rPr lang="fr-FR" sz="825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S PGothic" pitchFamily="34" charset="-128"/>
              </a:rPr>
              <a:t>Ceccaldi</a:t>
            </a:r>
            <a:r>
              <a:rPr lang="fr-FR" sz="825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S PGothic" pitchFamily="34" charset="-128"/>
              </a:rPr>
              <a:t> et al., </a:t>
            </a:r>
            <a:r>
              <a:rPr lang="fr-FR" sz="825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S PGothic" pitchFamily="34" charset="-128"/>
              </a:rPr>
              <a:t>Cell</a:t>
            </a:r>
            <a:r>
              <a:rPr lang="fr-FR" sz="825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S PGothic" pitchFamily="34" charset="-128"/>
              </a:rPr>
              <a:t> Stem </a:t>
            </a:r>
            <a:r>
              <a:rPr lang="fr-FR" sz="825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S PGothic" pitchFamily="34" charset="-128"/>
              </a:rPr>
              <a:t>Cell</a:t>
            </a:r>
            <a:r>
              <a:rPr lang="fr-FR" sz="825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S PGothic" pitchFamily="34" charset="-128"/>
              </a:rPr>
              <a:t> 2012</a:t>
            </a:r>
          </a:p>
          <a:p>
            <a:pPr>
              <a:defRPr/>
            </a:pPr>
            <a:r>
              <a:rPr lang="fr-FR" sz="825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S PGothic" pitchFamily="34" charset="-128"/>
              </a:rPr>
              <a:t>Walter et al., Nature 2015</a:t>
            </a:r>
          </a:p>
          <a:p>
            <a:pPr lvl="0">
              <a:defRPr/>
            </a:pPr>
            <a:r>
              <a:rPr lang="fr-FR" sz="825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S PGothic" pitchFamily="34" charset="-128"/>
              </a:rPr>
              <a:t>Zhang et al., </a:t>
            </a:r>
            <a:r>
              <a:rPr lang="fr-FR" sz="825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S PGothic" pitchFamily="34" charset="-128"/>
              </a:rPr>
              <a:t>Cell</a:t>
            </a:r>
            <a:r>
              <a:rPr lang="fr-FR" sz="825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S PGothic" pitchFamily="34" charset="-128"/>
              </a:rPr>
              <a:t> Stem </a:t>
            </a:r>
            <a:r>
              <a:rPr lang="fr-FR" sz="825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S PGothic" pitchFamily="34" charset="-128"/>
              </a:rPr>
              <a:t>Cell</a:t>
            </a:r>
            <a:r>
              <a:rPr lang="fr-FR" sz="825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S PGothic" pitchFamily="34" charset="-128"/>
              </a:rPr>
              <a:t> 2015</a:t>
            </a:r>
          </a:p>
          <a:p>
            <a:pPr lvl="0">
              <a:defRPr/>
            </a:pPr>
            <a:r>
              <a:rPr lang="fr-FR" sz="825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S PGothic" pitchFamily="34" charset="-128"/>
              </a:rPr>
              <a:t>Garaycoechea</a:t>
            </a:r>
            <a:r>
              <a:rPr lang="fr-FR" sz="825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S PGothic" pitchFamily="34" charset="-128"/>
              </a:rPr>
              <a:t> JI et al., Nature 2018</a:t>
            </a:r>
          </a:p>
        </p:txBody>
      </p:sp>
    </p:spTree>
    <p:extLst>
      <p:ext uri="{BB962C8B-B14F-4D97-AF65-F5344CB8AC3E}">
        <p14:creationId xmlns:p14="http://schemas.microsoft.com/office/powerpoint/2010/main" val="3344374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8"/>
          <p:cNvSpPr>
            <a:spLocks noChangeArrowheads="1"/>
          </p:cNvSpPr>
          <p:nvPr/>
        </p:nvSpPr>
        <p:spPr bwMode="auto">
          <a:xfrm>
            <a:off x="1494236" y="1646804"/>
            <a:ext cx="615553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685800">
              <a:defRPr/>
            </a:pPr>
            <a:r>
              <a:rPr lang="fr-FR" altLang="fr-FR" b="1" dirty="0">
                <a:solidFill>
                  <a:prstClr val="black"/>
                </a:solidFill>
                <a:latin typeface="Arial" charset="0"/>
                <a:ea typeface="ＭＳ Ｐゴシック" panose="020B0600070205080204" pitchFamily="34" charset="-128"/>
              </a:rPr>
              <a:t>The French ‘Bone </a:t>
            </a:r>
            <a:r>
              <a:rPr lang="fr-FR" altLang="fr-FR" b="1" dirty="0" err="1">
                <a:solidFill>
                  <a:prstClr val="black"/>
                </a:solidFill>
                <a:latin typeface="Arial" charset="0"/>
                <a:ea typeface="ＭＳ Ｐゴシック" panose="020B0600070205080204" pitchFamily="34" charset="-128"/>
              </a:rPr>
              <a:t>Marrow</a:t>
            </a:r>
            <a:r>
              <a:rPr lang="fr-FR" altLang="fr-FR" b="1" dirty="0">
                <a:solidFill>
                  <a:prstClr val="black"/>
                </a:solidFill>
                <a:latin typeface="Arial" charset="0"/>
                <a:ea typeface="ＭＳ Ｐゴシック" panose="020B0600070205080204" pitchFamily="34" charset="-128"/>
              </a:rPr>
              <a:t> </a:t>
            </a:r>
            <a:r>
              <a:rPr lang="fr-FR" altLang="fr-FR" b="1" dirty="0" err="1">
                <a:solidFill>
                  <a:prstClr val="black"/>
                </a:solidFill>
                <a:latin typeface="Arial" charset="0"/>
                <a:ea typeface="ＭＳ Ｐゴシック" panose="020B0600070205080204" pitchFamily="34" charset="-128"/>
              </a:rPr>
              <a:t>Failure</a:t>
            </a:r>
            <a:r>
              <a:rPr lang="fr-FR" altLang="fr-FR" b="1" dirty="0">
                <a:solidFill>
                  <a:prstClr val="black"/>
                </a:solidFill>
                <a:latin typeface="Arial" charset="0"/>
                <a:ea typeface="ＭＳ Ｐゴシック" panose="020B0600070205080204" pitchFamily="34" charset="-128"/>
              </a:rPr>
              <a:t> Center’ </a:t>
            </a:r>
          </a:p>
          <a:p>
            <a:pPr algn="ctr" defTabSz="685800">
              <a:defRPr/>
            </a:pPr>
            <a:r>
              <a:rPr lang="fr-FR" altLang="fr-FR" b="1" dirty="0">
                <a:solidFill>
                  <a:prstClr val="black"/>
                </a:solidFill>
                <a:latin typeface="Arial" charset="0"/>
                <a:ea typeface="ＭＳ Ｐゴシック" panose="020B0600070205080204" pitchFamily="34" charset="-128"/>
              </a:rPr>
              <a:t>at Saint-Louis and R. Debré </a:t>
            </a:r>
            <a:r>
              <a:rPr lang="fr-FR" altLang="fr-FR" b="1" dirty="0" err="1">
                <a:solidFill>
                  <a:prstClr val="black"/>
                </a:solidFill>
                <a:latin typeface="Arial" charset="0"/>
                <a:ea typeface="ＭＳ Ｐゴシック" panose="020B0600070205080204" pitchFamily="34" charset="-128"/>
              </a:rPr>
              <a:t>Hospitals</a:t>
            </a:r>
            <a:r>
              <a:rPr lang="fr-FR" altLang="fr-FR" b="1" dirty="0">
                <a:solidFill>
                  <a:prstClr val="black"/>
                </a:solidFill>
                <a:latin typeface="Arial" charset="0"/>
                <a:ea typeface="ＭＳ Ｐゴシック" panose="020B0600070205080204" pitchFamily="34" charset="-128"/>
              </a:rPr>
              <a:t>, Paris</a:t>
            </a:r>
          </a:p>
        </p:txBody>
      </p:sp>
      <p:sp>
        <p:nvSpPr>
          <p:cNvPr id="22531" name="Rectangle 8"/>
          <p:cNvSpPr>
            <a:spLocks noChangeArrowheads="1"/>
          </p:cNvSpPr>
          <p:nvPr/>
        </p:nvSpPr>
        <p:spPr bwMode="auto">
          <a:xfrm>
            <a:off x="1385646" y="4050504"/>
            <a:ext cx="6480720" cy="1456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685800">
              <a:spcBef>
                <a:spcPts val="450"/>
              </a:spcBef>
              <a:spcAft>
                <a:spcPts val="450"/>
              </a:spcAft>
              <a:defRPr/>
            </a:pPr>
            <a:r>
              <a:rPr lang="fr-FR" altLang="fr-FR" sz="1200" dirty="0">
                <a:solidFill>
                  <a:prstClr val="black"/>
                </a:solidFill>
                <a:latin typeface="Arial" charset="0"/>
                <a:ea typeface="ＭＳ Ｐゴシック" panose="020B0600070205080204" pitchFamily="34" charset="-128"/>
              </a:rPr>
              <a:t>        	</a:t>
            </a:r>
            <a:r>
              <a:rPr lang="fr-FR" altLang="fr-FR" sz="1200" i="1" dirty="0">
                <a:solidFill>
                  <a:prstClr val="black"/>
                </a:solidFill>
                <a:latin typeface="Arial" charset="0"/>
                <a:ea typeface="ＭＳ Ｐゴシック" panose="020B0600070205080204" pitchFamily="34" charset="-128"/>
              </a:rPr>
              <a:t>Centre de Référence Maladies Rares Aplasie, filière MARIH</a:t>
            </a:r>
          </a:p>
          <a:p>
            <a:pPr defTabSz="685800">
              <a:spcBef>
                <a:spcPts val="450"/>
              </a:spcBef>
              <a:spcAft>
                <a:spcPts val="450"/>
              </a:spcAft>
              <a:defRPr/>
            </a:pPr>
            <a:r>
              <a:rPr lang="fr-FR" altLang="fr-FR" sz="1200" i="1" dirty="0">
                <a:solidFill>
                  <a:prstClr val="black"/>
                </a:solidFill>
                <a:latin typeface="Arial" charset="0"/>
                <a:ea typeface="ＭＳ Ｐゴシック" panose="020B0600070205080204" pitchFamily="34" charset="-128"/>
              </a:rPr>
              <a:t>	</a:t>
            </a:r>
            <a:r>
              <a:rPr lang="fr-FR" altLang="fr-FR" sz="1200" dirty="0" err="1">
                <a:solidFill>
                  <a:prstClr val="black"/>
                </a:solidFill>
                <a:latin typeface="Arial" charset="0"/>
                <a:ea typeface="ＭＳ Ｐゴシック" panose="020B0600070205080204" pitchFamily="34" charset="-128"/>
              </a:rPr>
              <a:t>Clinical</a:t>
            </a:r>
            <a:r>
              <a:rPr lang="fr-FR" altLang="fr-FR" sz="1200" dirty="0">
                <a:solidFill>
                  <a:prstClr val="black"/>
                </a:solidFill>
                <a:latin typeface="Arial" charset="0"/>
                <a:ea typeface="ＭＳ Ｐゴシック" panose="020B0600070205080204" pitchFamily="34" charset="-128"/>
              </a:rPr>
              <a:t> networks and </a:t>
            </a:r>
            <a:r>
              <a:rPr lang="fr-FR" altLang="fr-FR" sz="1200" dirty="0" err="1">
                <a:solidFill>
                  <a:prstClr val="black"/>
                </a:solidFill>
                <a:latin typeface="Arial" charset="0"/>
                <a:ea typeface="ＭＳ Ｐゴシック" panose="020B0600070205080204" pitchFamily="34" charset="-128"/>
              </a:rPr>
              <a:t>cohorts</a:t>
            </a:r>
            <a:r>
              <a:rPr lang="fr-FR" altLang="fr-FR" sz="1200" dirty="0">
                <a:solidFill>
                  <a:prstClr val="black"/>
                </a:solidFill>
                <a:latin typeface="Arial" charset="0"/>
                <a:ea typeface="ＭＳ Ｐゴシック" panose="020B0600070205080204" pitchFamily="34" charset="-128"/>
              </a:rPr>
              <a:t>: R. </a:t>
            </a:r>
            <a:r>
              <a:rPr lang="fr-FR" altLang="fr-FR" sz="1200" dirty="0" err="1">
                <a:solidFill>
                  <a:prstClr val="black"/>
                </a:solidFill>
                <a:latin typeface="Arial" charset="0"/>
                <a:ea typeface="ＭＳ Ｐゴシック" panose="020B0600070205080204" pitchFamily="34" charset="-128"/>
              </a:rPr>
              <a:t>Peffault</a:t>
            </a:r>
            <a:r>
              <a:rPr lang="fr-FR" altLang="fr-FR" sz="1200" dirty="0">
                <a:solidFill>
                  <a:prstClr val="black"/>
                </a:solidFill>
                <a:latin typeface="Arial" charset="0"/>
                <a:ea typeface="ＭＳ Ｐゴシック" panose="020B0600070205080204" pitchFamily="34" charset="-128"/>
              </a:rPr>
              <a:t> de </a:t>
            </a:r>
            <a:r>
              <a:rPr lang="fr-FR" altLang="fr-FR" sz="1200" dirty="0" err="1">
                <a:solidFill>
                  <a:prstClr val="black"/>
                </a:solidFill>
                <a:latin typeface="Arial" charset="0"/>
                <a:ea typeface="ＭＳ Ｐゴシック" panose="020B0600070205080204" pitchFamily="34" charset="-128"/>
              </a:rPr>
              <a:t>Latour</a:t>
            </a:r>
            <a:r>
              <a:rPr lang="fr-FR" altLang="fr-FR" sz="1200" dirty="0">
                <a:solidFill>
                  <a:prstClr val="black"/>
                </a:solidFill>
                <a:latin typeface="Arial" charset="0"/>
                <a:ea typeface="ＭＳ Ｐゴシック" panose="020B0600070205080204" pitchFamily="34" charset="-128"/>
              </a:rPr>
              <a:t> (</a:t>
            </a:r>
            <a:r>
              <a:rPr lang="fr-FR" altLang="fr-FR" sz="1200" dirty="0" err="1">
                <a:solidFill>
                  <a:prstClr val="black"/>
                </a:solidFill>
                <a:latin typeface="Arial" charset="0"/>
                <a:ea typeface="ＭＳ Ｐゴシック" panose="020B0600070205080204" pitchFamily="34" charset="-128"/>
              </a:rPr>
              <a:t>adults</a:t>
            </a:r>
            <a:r>
              <a:rPr lang="fr-FR" altLang="fr-FR" sz="1200" dirty="0">
                <a:solidFill>
                  <a:prstClr val="black"/>
                </a:solidFill>
                <a:latin typeface="Arial" charset="0"/>
                <a:ea typeface="ＭＳ Ｐゴシック" panose="020B0600070205080204" pitchFamily="34" charset="-128"/>
              </a:rPr>
              <a:t>), T. Leblanc (</a:t>
            </a:r>
            <a:r>
              <a:rPr lang="fr-FR" altLang="fr-FR" sz="1200" dirty="0" err="1">
                <a:solidFill>
                  <a:prstClr val="black"/>
                </a:solidFill>
                <a:latin typeface="Arial" charset="0"/>
                <a:ea typeface="ＭＳ Ｐゴシック" panose="020B0600070205080204" pitchFamily="34" charset="-128"/>
              </a:rPr>
              <a:t>children</a:t>
            </a:r>
            <a:r>
              <a:rPr lang="fr-FR" altLang="fr-FR" sz="1200" dirty="0">
                <a:solidFill>
                  <a:prstClr val="black"/>
                </a:solidFill>
                <a:latin typeface="Arial" charset="0"/>
                <a:ea typeface="ＭＳ Ｐゴシック" panose="020B0600070205080204" pitchFamily="34" charset="-128"/>
              </a:rPr>
              <a:t>)</a:t>
            </a:r>
            <a:br>
              <a:rPr lang="fr-FR" altLang="fr-FR" sz="1200" dirty="0">
                <a:solidFill>
                  <a:prstClr val="black"/>
                </a:solidFill>
                <a:latin typeface="Arial" charset="0"/>
                <a:ea typeface="ＭＳ Ｐゴシック" panose="020B0600070205080204" pitchFamily="34" charset="-128"/>
              </a:rPr>
            </a:br>
            <a:r>
              <a:rPr lang="fr-FR" altLang="fr-FR" sz="1200" dirty="0">
                <a:solidFill>
                  <a:prstClr val="black"/>
                </a:solidFill>
                <a:latin typeface="Arial" charset="0"/>
                <a:ea typeface="ＭＳ Ｐゴシック" panose="020B0600070205080204" pitchFamily="34" charset="-128"/>
              </a:rPr>
              <a:t>	</a:t>
            </a:r>
            <a:r>
              <a:rPr lang="fr-FR" altLang="fr-FR" sz="1200" dirty="0" err="1">
                <a:solidFill>
                  <a:prstClr val="black"/>
                </a:solidFill>
                <a:latin typeface="Arial" charset="0"/>
                <a:ea typeface="ＭＳ Ｐゴシック" panose="020B0600070205080204" pitchFamily="34" charset="-128"/>
              </a:rPr>
              <a:t>Centralized</a:t>
            </a:r>
            <a:r>
              <a:rPr lang="fr-FR" altLang="fr-FR" sz="1200" dirty="0">
                <a:solidFill>
                  <a:prstClr val="black"/>
                </a:solidFill>
                <a:latin typeface="Arial" charset="0"/>
                <a:ea typeface="ＭＳ Ｐゴシック" panose="020B0600070205080204" pitchFamily="34" charset="-128"/>
              </a:rPr>
              <a:t> </a:t>
            </a:r>
            <a:r>
              <a:rPr lang="fr-FR" altLang="fr-FR" sz="1200" dirty="0" err="1">
                <a:solidFill>
                  <a:prstClr val="black"/>
                </a:solidFill>
                <a:latin typeface="Arial" charset="0"/>
                <a:ea typeface="ＭＳ Ｐゴシック" panose="020B0600070205080204" pitchFamily="34" charset="-128"/>
              </a:rPr>
              <a:t>biological</a:t>
            </a:r>
            <a:r>
              <a:rPr lang="fr-FR" altLang="fr-FR" sz="1200" dirty="0">
                <a:solidFill>
                  <a:prstClr val="black"/>
                </a:solidFill>
                <a:latin typeface="Arial" charset="0"/>
                <a:ea typeface="ＭＳ Ｐゴシック" panose="020B0600070205080204" pitchFamily="34" charset="-128"/>
              </a:rPr>
              <a:t> </a:t>
            </a:r>
            <a:r>
              <a:rPr lang="fr-FR" altLang="fr-FR" sz="1200" dirty="0" err="1">
                <a:solidFill>
                  <a:prstClr val="black"/>
                </a:solidFill>
                <a:latin typeface="Arial" charset="0"/>
                <a:ea typeface="ＭＳ Ｐゴシック" panose="020B0600070205080204" pitchFamily="34" charset="-128"/>
              </a:rPr>
              <a:t>diagnosis</a:t>
            </a:r>
            <a:r>
              <a:rPr lang="fr-FR" altLang="fr-FR" sz="1200" dirty="0">
                <a:solidFill>
                  <a:prstClr val="black"/>
                </a:solidFill>
                <a:latin typeface="Arial" charset="0"/>
                <a:ea typeface="ＭＳ Ｐゴシック" panose="020B0600070205080204" pitchFamily="34" charset="-128"/>
              </a:rPr>
              <a:t> (skin </a:t>
            </a:r>
            <a:r>
              <a:rPr lang="fr-FR" altLang="fr-FR" sz="1200" dirty="0" err="1">
                <a:solidFill>
                  <a:prstClr val="black"/>
                </a:solidFill>
                <a:latin typeface="Arial" charset="0"/>
                <a:ea typeface="ＭＳ Ｐゴシック" panose="020B0600070205080204" pitchFamily="34" charset="-128"/>
              </a:rPr>
              <a:t>fibroblast</a:t>
            </a:r>
            <a:r>
              <a:rPr lang="fr-FR" altLang="fr-FR" sz="1200" dirty="0">
                <a:solidFill>
                  <a:prstClr val="black"/>
                </a:solidFill>
                <a:latin typeface="Arial" charset="0"/>
                <a:ea typeface="ＭＳ Ｐゴシック" panose="020B0600070205080204" pitchFamily="34" charset="-128"/>
              </a:rPr>
              <a:t> cells, </a:t>
            </a:r>
            <a:r>
              <a:rPr lang="fr-FR" altLang="fr-FR" sz="1200" dirty="0" err="1">
                <a:solidFill>
                  <a:prstClr val="black"/>
                </a:solidFill>
                <a:latin typeface="Arial" charset="0"/>
                <a:ea typeface="ＭＳ Ｐゴシック" panose="020B0600070205080204" pitchFamily="34" charset="-128"/>
              </a:rPr>
              <a:t>functional</a:t>
            </a:r>
            <a:r>
              <a:rPr lang="fr-FR" altLang="fr-FR" sz="1200" dirty="0">
                <a:solidFill>
                  <a:prstClr val="black"/>
                </a:solidFill>
                <a:latin typeface="Arial" charset="0"/>
                <a:ea typeface="ＭＳ Ｐゴシック" panose="020B0600070205080204" pitchFamily="34" charset="-128"/>
              </a:rPr>
              <a:t> tests, NGS)</a:t>
            </a:r>
            <a:br>
              <a:rPr lang="fr-FR" altLang="fr-FR" sz="1200" dirty="0">
                <a:solidFill>
                  <a:prstClr val="black"/>
                </a:solidFill>
                <a:latin typeface="Arial" charset="0"/>
                <a:ea typeface="ＭＳ Ｐゴシック" panose="020B0600070205080204" pitchFamily="34" charset="-128"/>
              </a:rPr>
            </a:br>
            <a:r>
              <a:rPr lang="fr-FR" altLang="fr-FR" sz="1200" dirty="0">
                <a:solidFill>
                  <a:prstClr val="black"/>
                </a:solidFill>
                <a:latin typeface="Arial" charset="0"/>
                <a:ea typeface="ＭＳ Ｐゴシック" panose="020B0600070205080204" pitchFamily="34" charset="-128"/>
              </a:rPr>
              <a:t>	BM follow up for transformation and longitudinal sampling</a:t>
            </a:r>
            <a:br>
              <a:rPr lang="fr-FR" altLang="fr-FR" sz="1200" dirty="0">
                <a:solidFill>
                  <a:prstClr val="black"/>
                </a:solidFill>
                <a:latin typeface="Arial" charset="0"/>
                <a:ea typeface="ＭＳ Ｐゴシック" panose="020B0600070205080204" pitchFamily="34" charset="-128"/>
              </a:rPr>
            </a:br>
            <a:r>
              <a:rPr lang="fr-FR" altLang="fr-FR" sz="1200" dirty="0">
                <a:solidFill>
                  <a:prstClr val="black"/>
                </a:solidFill>
                <a:latin typeface="Arial" charset="0"/>
                <a:ea typeface="ＭＳ Ｐゴシック" panose="020B0600070205080204" pitchFamily="34" charset="-128"/>
              </a:rPr>
              <a:t>	</a:t>
            </a:r>
            <a:r>
              <a:rPr lang="fr-FR" altLang="fr-FR" sz="1200" dirty="0" err="1">
                <a:solidFill>
                  <a:prstClr val="black"/>
                </a:solidFill>
                <a:latin typeface="Arial" charset="0"/>
                <a:ea typeface="ＭＳ Ｐゴシック" panose="020B0600070205080204" pitchFamily="34" charset="-128"/>
              </a:rPr>
              <a:t>Translational</a:t>
            </a:r>
            <a:r>
              <a:rPr lang="fr-FR" altLang="fr-FR" sz="1200" dirty="0">
                <a:solidFill>
                  <a:prstClr val="black"/>
                </a:solidFill>
                <a:latin typeface="Arial" charset="0"/>
                <a:ea typeface="ＭＳ Ｐゴシック" panose="020B0600070205080204" pitchFamily="34" charset="-128"/>
              </a:rPr>
              <a:t> research</a:t>
            </a:r>
          </a:p>
          <a:p>
            <a:pPr defTabSz="685800">
              <a:spcBef>
                <a:spcPts val="450"/>
              </a:spcBef>
              <a:spcAft>
                <a:spcPts val="450"/>
              </a:spcAft>
              <a:defRPr/>
            </a:pPr>
            <a:endParaRPr lang="fr-FR" altLang="fr-FR" sz="1200" b="1" dirty="0">
              <a:solidFill>
                <a:prstClr val="black"/>
              </a:solidFill>
              <a:latin typeface="Arial" charset="0"/>
              <a:ea typeface="ＭＳ Ｐゴシック" panose="020B0600070205080204" pitchFamily="34" charset="-128"/>
            </a:endParaRPr>
          </a:p>
        </p:txBody>
      </p:sp>
      <p:pic>
        <p:nvPicPr>
          <p:cNvPr id="150532" name="Picture 3" descr="DSC0369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45470" y="2458641"/>
            <a:ext cx="1799035" cy="1348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Flèche droite 8"/>
          <p:cNvSpPr/>
          <p:nvPr/>
        </p:nvSpPr>
        <p:spPr>
          <a:xfrm>
            <a:off x="1763690" y="4401108"/>
            <a:ext cx="250031" cy="140494"/>
          </a:xfrm>
          <a:prstGeom prst="rightArrow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fr-FR" sz="135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50534" name="Picture 2" descr="http://www.aplasiemedullaire.com/sites/all/themes/aplasie/img/log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23963" y="1052514"/>
            <a:ext cx="1440656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0535" name="Picture 2" descr="Résultat de recherche d'images pour &quot;robert debre hopital&quot;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32610" y="2484835"/>
            <a:ext cx="1797844" cy="129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1601391" y="3807044"/>
            <a:ext cx="6156722" cy="219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800">
              <a:defRPr/>
            </a:pPr>
            <a:r>
              <a:rPr lang="fr-FR" altLang="fr-FR" sz="825" dirty="0">
                <a:solidFill>
                  <a:prstClr val="black"/>
                </a:solidFill>
                <a:latin typeface="Arial" charset="0"/>
                <a:ea typeface="ＭＳ Ｐゴシック" panose="020B0600070205080204" pitchFamily="34" charset="-128"/>
              </a:rPr>
              <a:t>                Saint-Louis Hospital                                 Robert Debré Hospital		  Institute of </a:t>
            </a:r>
            <a:r>
              <a:rPr lang="fr-FR" altLang="fr-FR" sz="825" dirty="0" err="1">
                <a:solidFill>
                  <a:prstClr val="black"/>
                </a:solidFill>
                <a:latin typeface="Arial" charset="0"/>
                <a:ea typeface="ＭＳ Ｐゴシック" panose="020B0600070205080204" pitchFamily="34" charset="-128"/>
              </a:rPr>
              <a:t>Hematology</a:t>
            </a:r>
            <a:r>
              <a:rPr lang="fr-FR" altLang="fr-FR" sz="825" dirty="0">
                <a:solidFill>
                  <a:prstClr val="black"/>
                </a:solidFill>
                <a:latin typeface="Arial" charset="0"/>
                <a:ea typeface="ＭＳ Ｐゴシック" panose="020B0600070205080204" pitchFamily="34" charset="-128"/>
              </a:rPr>
              <a:t>, IRSL St-Louis</a:t>
            </a:r>
          </a:p>
        </p:txBody>
      </p:sp>
      <p:grpSp>
        <p:nvGrpSpPr>
          <p:cNvPr id="150538" name="Grouper 15"/>
          <p:cNvGrpSpPr>
            <a:grpSpLocks/>
          </p:cNvGrpSpPr>
          <p:nvPr/>
        </p:nvGrpSpPr>
        <p:grpSpPr bwMode="auto">
          <a:xfrm>
            <a:off x="5679283" y="2484835"/>
            <a:ext cx="1755037" cy="1322784"/>
            <a:chOff x="91987" y="4837320"/>
            <a:chExt cx="2146064" cy="1623096"/>
          </a:xfrm>
        </p:grpSpPr>
        <p:pic>
          <p:nvPicPr>
            <p:cNvPr id="150547" name="Image 16"/>
            <p:cNvPicPr>
              <a:picLocks noChangeAspect="1"/>
            </p:cNvPicPr>
            <p:nvPr/>
          </p:nvPicPr>
          <p:blipFill>
            <a:blip r:embed="rId6"/>
            <a:srcRect l="6120" r="6000"/>
            <a:stretch>
              <a:fillRect/>
            </a:stretch>
          </p:blipFill>
          <p:spPr bwMode="auto">
            <a:xfrm>
              <a:off x="91987" y="4841926"/>
              <a:ext cx="2146064" cy="16184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0548" name="Image 17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656098" y="4837320"/>
              <a:ext cx="581953" cy="374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50539" name="Picture 9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435329" y="989411"/>
            <a:ext cx="1322784" cy="302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0540" name="Picture 20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810376" y="1333500"/>
            <a:ext cx="1133475" cy="284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0541" name="Picture 2" descr="http://www.ljll.math.upmc.fr/dynamics2012/images/logoCNRS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880482" y="1265031"/>
            <a:ext cx="395288" cy="39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2" name="AutoShape 6" descr="Résultat de recherche d'images pour &quot;fp7&quot;"/>
          <p:cNvSpPr>
            <a:spLocks noChangeAspect="1" noChangeArrowheads="1"/>
          </p:cNvSpPr>
          <p:nvPr/>
        </p:nvSpPr>
        <p:spPr bwMode="auto">
          <a:xfrm>
            <a:off x="1259682" y="-108347"/>
            <a:ext cx="2486025" cy="2021682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fr-FR" sz="1350">
              <a:solidFill>
                <a:prstClr val="black"/>
              </a:solidFill>
              <a:latin typeface="Arial" charset="0"/>
              <a:ea typeface="ＭＳ Ｐゴシック" panose="020B0600070205080204" pitchFamily="34" charset="-128"/>
            </a:endParaRPr>
          </a:p>
        </p:txBody>
      </p:sp>
      <p:pic>
        <p:nvPicPr>
          <p:cNvPr id="25" name="Picture 2" descr="RÃ©sultat de recherche d'images pour &quot;universitÃ© de paris logo&quot;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982" b="-7771"/>
          <a:stretch>
            <a:fillRect/>
          </a:stretch>
        </p:blipFill>
        <p:spPr bwMode="auto">
          <a:xfrm>
            <a:off x="3059832" y="1052737"/>
            <a:ext cx="1375594" cy="409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ttps://irsl.univ-paris-diderot.fr/sites/default/files/styles/panopoly_image_full/public/iuh_logo_1080_02.jpeg?itok=2RMxRm7B&amp;c=d300eaf4c8314dd1679b3482c57d29ef"/>
          <p:cNvPicPr>
            <a:picLocks noChangeAspect="1" noChangeArrowheads="1"/>
          </p:cNvPicPr>
          <p:nvPr/>
        </p:nvPicPr>
        <p:blipFill>
          <a:blip r:embed="rId12" cstate="print"/>
          <a:srcRect l="4615" t="24787" r="7749" b="45779"/>
          <a:stretch>
            <a:fillRect/>
          </a:stretch>
        </p:blipFill>
        <p:spPr bwMode="auto">
          <a:xfrm>
            <a:off x="4680013" y="1159073"/>
            <a:ext cx="1413667" cy="275837"/>
          </a:xfrm>
          <a:prstGeom prst="rect">
            <a:avLst/>
          </a:prstGeom>
          <a:noFill/>
        </p:spPr>
      </p:pic>
      <p:pic>
        <p:nvPicPr>
          <p:cNvPr id="38" name="Picture 3" descr="C:\Users\JS_03_iuh\Documents\10. Diapo, présentations, cours\INCA-logo.jp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6221934" y="5523958"/>
            <a:ext cx="734469" cy="315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8" descr="C:\Users\JS_03_iuh\Documents\10. Diapo, présentations, cours\LogoFondationARC.jp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097912" y="5548419"/>
            <a:ext cx="930473" cy="267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2" descr="http://www.gdr2588.cnrs.fr/plasmon/images/Canceropole.jpg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5281712" y="5544540"/>
            <a:ext cx="730449" cy="274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2" descr="C:\Users\JS\Documents\0_Jean_PortableToshiba_HD\Diapos\AFMFlogo.jpg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7983984" y="5365377"/>
            <a:ext cx="1052513" cy="526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2" descr="Résultat de recherche d'images pour &quot;eurofancolen&quot;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2506498" y="5430531"/>
            <a:ext cx="521809" cy="489769"/>
          </a:xfrm>
          <a:prstGeom prst="rect">
            <a:avLst/>
          </a:prstGeom>
          <a:noFill/>
        </p:spPr>
      </p:pic>
      <p:pic>
        <p:nvPicPr>
          <p:cNvPr id="43" name="Picture 8" descr="Résultat de recherche d'images pour &quot;fp7&quot;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1619673" y="5455676"/>
            <a:ext cx="532871" cy="433341"/>
          </a:xfrm>
          <a:prstGeom prst="rect">
            <a:avLst/>
          </a:prstGeom>
          <a:noFill/>
        </p:spPr>
      </p:pic>
      <p:pic>
        <p:nvPicPr>
          <p:cNvPr id="44" name="Picture 14" descr="http://www.inria.fr/var/inria/storage/images/medias/rennes/actualites-images/illustrations-diverses/erc-logo/383438-1-fre-FR/erc-logo_vignette.jpg"/>
          <p:cNvPicPr>
            <a:picLocks noChangeAspect="1" noChangeArrowheads="1"/>
          </p:cNvPicPr>
          <p:nvPr/>
        </p:nvPicPr>
        <p:blipFill>
          <a:blip r:embed="rId19"/>
          <a:srcRect t="13188" b="19434"/>
          <a:stretch>
            <a:fillRect/>
          </a:stretch>
        </p:blipFill>
        <p:spPr bwMode="auto">
          <a:xfrm>
            <a:off x="237818" y="5406042"/>
            <a:ext cx="1120099" cy="485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Image 44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252" y="5460957"/>
            <a:ext cx="857944" cy="430402"/>
          </a:xfrm>
          <a:prstGeom prst="rect">
            <a:avLst/>
          </a:prstGeom>
        </p:spPr>
      </p:pic>
      <p:pic>
        <p:nvPicPr>
          <p:cNvPr id="46" name="Image 45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156" y="5369794"/>
            <a:ext cx="640390" cy="61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3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Oval 11"/>
          <p:cNvSpPr>
            <a:spLocks noChangeArrowheads="1"/>
          </p:cNvSpPr>
          <p:nvPr/>
        </p:nvSpPr>
        <p:spPr bwMode="auto">
          <a:xfrm>
            <a:off x="3613287" y="2876542"/>
            <a:ext cx="171450" cy="17145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685800"/>
            <a:endParaRPr lang="fr-FR" sz="1200">
              <a:solidFill>
                <a:prstClr val="black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61442" name="Oval 16"/>
          <p:cNvSpPr>
            <a:spLocks noChangeArrowheads="1"/>
          </p:cNvSpPr>
          <p:nvPr/>
        </p:nvSpPr>
        <p:spPr bwMode="auto">
          <a:xfrm>
            <a:off x="3727587" y="3047992"/>
            <a:ext cx="171450" cy="17145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685800"/>
            <a:endParaRPr lang="fr-FR" sz="1200">
              <a:solidFill>
                <a:prstClr val="black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61443" name="Oval 41"/>
          <p:cNvSpPr>
            <a:spLocks noChangeArrowheads="1"/>
          </p:cNvSpPr>
          <p:nvPr/>
        </p:nvSpPr>
        <p:spPr bwMode="auto">
          <a:xfrm>
            <a:off x="4639606" y="3024179"/>
            <a:ext cx="171450" cy="171450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685800"/>
            <a:endParaRPr lang="fr-FR" sz="1200">
              <a:solidFill>
                <a:prstClr val="black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61444" name="Text Box 88"/>
          <p:cNvSpPr txBox="1">
            <a:spLocks noChangeArrowheads="1"/>
          </p:cNvSpPr>
          <p:nvPr/>
        </p:nvSpPr>
        <p:spPr bwMode="auto">
          <a:xfrm>
            <a:off x="2497128" y="2434213"/>
            <a:ext cx="5004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685800"/>
            <a:r>
              <a:rPr lang="fr-FR" sz="1200" dirty="0" err="1">
                <a:solidFill>
                  <a:prstClr val="black"/>
                </a:solidFill>
                <a:latin typeface="Arial" charset="0"/>
                <a:ea typeface="MS PGothic" pitchFamily="34" charset="-128"/>
              </a:rPr>
              <a:t>Birth</a:t>
            </a:r>
            <a:endParaRPr lang="fr-FR" sz="1200" dirty="0">
              <a:solidFill>
                <a:prstClr val="black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61445" name="Text Box 89"/>
          <p:cNvSpPr txBox="1">
            <a:spLocks noChangeArrowheads="1"/>
          </p:cNvSpPr>
          <p:nvPr/>
        </p:nvSpPr>
        <p:spPr bwMode="auto">
          <a:xfrm>
            <a:off x="3339443" y="2434213"/>
            <a:ext cx="68640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685800"/>
            <a:r>
              <a:rPr lang="fr-FR" sz="1200">
                <a:solidFill>
                  <a:prstClr val="black"/>
                </a:solidFill>
                <a:latin typeface="Arial" charset="0"/>
                <a:ea typeface="MS PGothic" pitchFamily="34" charset="-128"/>
              </a:rPr>
              <a:t>Aplasia</a:t>
            </a:r>
          </a:p>
        </p:txBody>
      </p:sp>
      <p:sp>
        <p:nvSpPr>
          <p:cNvPr id="61446" name="Text Box 90"/>
          <p:cNvSpPr txBox="1">
            <a:spLocks noChangeArrowheads="1"/>
          </p:cNvSpPr>
          <p:nvPr/>
        </p:nvSpPr>
        <p:spPr bwMode="auto">
          <a:xfrm>
            <a:off x="4189137" y="2491806"/>
            <a:ext cx="1172117" cy="289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685800">
              <a:lnSpc>
                <a:spcPts val="75"/>
              </a:lnSpc>
            </a:pPr>
            <a:r>
              <a:rPr lang="fr-FR" sz="1200" dirty="0">
                <a:solidFill>
                  <a:prstClr val="black"/>
                </a:solidFill>
                <a:latin typeface="Arial" charset="0"/>
                <a:ea typeface="MS PGothic" pitchFamily="34" charset="-128"/>
              </a:rPr>
              <a:t>Clonal</a:t>
            </a:r>
          </a:p>
          <a:p>
            <a:pPr algn="ctr" defTabSz="685800"/>
            <a:r>
              <a:rPr lang="fr-FR" sz="1200" dirty="0" err="1">
                <a:solidFill>
                  <a:prstClr val="black"/>
                </a:solidFill>
                <a:latin typeface="Arial" charset="0"/>
                <a:ea typeface="MS PGothic" pitchFamily="34" charset="-128"/>
              </a:rPr>
              <a:t>hematopoiesis</a:t>
            </a:r>
            <a:endParaRPr lang="fr-FR" sz="1200" dirty="0">
              <a:solidFill>
                <a:prstClr val="black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61447" name="Oval 16"/>
          <p:cNvSpPr>
            <a:spLocks noChangeArrowheads="1"/>
          </p:cNvSpPr>
          <p:nvPr/>
        </p:nvSpPr>
        <p:spPr bwMode="auto">
          <a:xfrm>
            <a:off x="4477681" y="2917023"/>
            <a:ext cx="171450" cy="17145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685800"/>
            <a:endParaRPr lang="fr-FR" sz="1200">
              <a:solidFill>
                <a:prstClr val="black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61448" name="Oval 41"/>
          <p:cNvSpPr>
            <a:spLocks noChangeArrowheads="1"/>
          </p:cNvSpPr>
          <p:nvPr/>
        </p:nvSpPr>
        <p:spPr bwMode="auto">
          <a:xfrm>
            <a:off x="5586152" y="2862254"/>
            <a:ext cx="171450" cy="171450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685800"/>
            <a:endParaRPr lang="fr-FR" sz="1200">
              <a:solidFill>
                <a:prstClr val="black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61449" name="Oval 41"/>
          <p:cNvSpPr>
            <a:spLocks noChangeArrowheads="1"/>
          </p:cNvSpPr>
          <p:nvPr/>
        </p:nvSpPr>
        <p:spPr bwMode="auto">
          <a:xfrm>
            <a:off x="5856425" y="2970602"/>
            <a:ext cx="171450" cy="171450"/>
          </a:xfrm>
          <a:prstGeom prst="ellipse">
            <a:avLst/>
          </a:prstGeom>
          <a:solidFill>
            <a:srgbClr val="E2A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685800"/>
            <a:endParaRPr lang="fr-FR" sz="1200">
              <a:solidFill>
                <a:prstClr val="black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61450" name="Oval 41"/>
          <p:cNvSpPr>
            <a:spLocks noChangeArrowheads="1"/>
          </p:cNvSpPr>
          <p:nvPr/>
        </p:nvSpPr>
        <p:spPr bwMode="auto">
          <a:xfrm>
            <a:off x="5694500" y="2970602"/>
            <a:ext cx="171450" cy="171450"/>
          </a:xfrm>
          <a:prstGeom prst="ellipse">
            <a:avLst/>
          </a:prstGeom>
          <a:solidFill>
            <a:srgbClr val="E2A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685800"/>
            <a:endParaRPr lang="fr-FR" sz="1200">
              <a:solidFill>
                <a:prstClr val="black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61451" name="Oval 41"/>
          <p:cNvSpPr>
            <a:spLocks noChangeArrowheads="1"/>
          </p:cNvSpPr>
          <p:nvPr/>
        </p:nvSpPr>
        <p:spPr bwMode="auto">
          <a:xfrm>
            <a:off x="5802846" y="3132527"/>
            <a:ext cx="171450" cy="171450"/>
          </a:xfrm>
          <a:prstGeom prst="ellipse">
            <a:avLst/>
          </a:prstGeom>
          <a:solidFill>
            <a:srgbClr val="E2A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685800"/>
            <a:endParaRPr lang="fr-FR" sz="1200">
              <a:solidFill>
                <a:prstClr val="black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61452" name="Oval 16"/>
          <p:cNvSpPr>
            <a:spLocks noChangeArrowheads="1"/>
          </p:cNvSpPr>
          <p:nvPr/>
        </p:nvSpPr>
        <p:spPr bwMode="auto">
          <a:xfrm>
            <a:off x="4586027" y="2808677"/>
            <a:ext cx="171450" cy="17145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685800"/>
            <a:endParaRPr lang="fr-FR" sz="1200">
              <a:solidFill>
                <a:prstClr val="black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61453" name="Oval 16"/>
          <p:cNvSpPr>
            <a:spLocks noChangeArrowheads="1"/>
          </p:cNvSpPr>
          <p:nvPr/>
        </p:nvSpPr>
        <p:spPr bwMode="auto">
          <a:xfrm>
            <a:off x="5424227" y="2917023"/>
            <a:ext cx="171450" cy="17145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685800"/>
            <a:endParaRPr lang="fr-FR" sz="1200">
              <a:solidFill>
                <a:prstClr val="black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61454" name="Oval 41"/>
          <p:cNvSpPr>
            <a:spLocks noChangeArrowheads="1"/>
          </p:cNvSpPr>
          <p:nvPr/>
        </p:nvSpPr>
        <p:spPr bwMode="auto">
          <a:xfrm>
            <a:off x="6692243" y="2745573"/>
            <a:ext cx="171450" cy="171450"/>
          </a:xfrm>
          <a:prstGeom prst="ellipse">
            <a:avLst/>
          </a:prstGeom>
          <a:solidFill>
            <a:srgbClr val="CC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685800"/>
            <a:endParaRPr lang="fr-FR" sz="1200">
              <a:solidFill>
                <a:prstClr val="black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61455" name="Oval 41"/>
          <p:cNvSpPr>
            <a:spLocks noChangeArrowheads="1"/>
          </p:cNvSpPr>
          <p:nvPr/>
        </p:nvSpPr>
        <p:spPr bwMode="auto">
          <a:xfrm>
            <a:off x="6745821" y="3069423"/>
            <a:ext cx="171450" cy="171450"/>
          </a:xfrm>
          <a:prstGeom prst="ellipse">
            <a:avLst/>
          </a:prstGeom>
          <a:solidFill>
            <a:srgbClr val="CC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685800"/>
            <a:endParaRPr lang="fr-FR" sz="1200">
              <a:solidFill>
                <a:prstClr val="black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61456" name="Oval 41"/>
          <p:cNvSpPr>
            <a:spLocks noChangeArrowheads="1"/>
          </p:cNvSpPr>
          <p:nvPr/>
        </p:nvSpPr>
        <p:spPr bwMode="auto">
          <a:xfrm>
            <a:off x="6798209" y="2917023"/>
            <a:ext cx="171450" cy="171450"/>
          </a:xfrm>
          <a:prstGeom prst="ellipse">
            <a:avLst/>
          </a:prstGeom>
          <a:solidFill>
            <a:srgbClr val="E2A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685800"/>
            <a:endParaRPr lang="fr-FR" sz="1200">
              <a:solidFill>
                <a:prstClr val="black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61457" name="Oval 41"/>
          <p:cNvSpPr>
            <a:spLocks noChangeArrowheads="1"/>
          </p:cNvSpPr>
          <p:nvPr/>
        </p:nvSpPr>
        <p:spPr bwMode="auto">
          <a:xfrm>
            <a:off x="6903836" y="2793456"/>
            <a:ext cx="171450" cy="171450"/>
          </a:xfrm>
          <a:prstGeom prst="ellipse">
            <a:avLst/>
          </a:prstGeom>
          <a:solidFill>
            <a:srgbClr val="CC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685800"/>
            <a:endParaRPr lang="fr-FR" sz="1200">
              <a:solidFill>
                <a:prstClr val="black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61458" name="Oval 41"/>
          <p:cNvSpPr>
            <a:spLocks noChangeArrowheads="1"/>
          </p:cNvSpPr>
          <p:nvPr/>
        </p:nvSpPr>
        <p:spPr bwMode="auto">
          <a:xfrm>
            <a:off x="6638665" y="2961077"/>
            <a:ext cx="171450" cy="171450"/>
          </a:xfrm>
          <a:prstGeom prst="ellipse">
            <a:avLst/>
          </a:prstGeom>
          <a:solidFill>
            <a:srgbClr val="E2A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685800"/>
            <a:endParaRPr lang="fr-FR" sz="1200">
              <a:solidFill>
                <a:prstClr val="black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61459" name="Text Box 91"/>
          <p:cNvSpPr txBox="1">
            <a:spLocks noChangeArrowheads="1"/>
          </p:cNvSpPr>
          <p:nvPr/>
        </p:nvSpPr>
        <p:spPr bwMode="auto">
          <a:xfrm>
            <a:off x="5555196" y="2434964"/>
            <a:ext cx="52610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685800"/>
            <a:r>
              <a:rPr lang="fr-FR" sz="1200">
                <a:solidFill>
                  <a:prstClr val="black"/>
                </a:solidFill>
                <a:latin typeface="Arial" charset="0"/>
                <a:ea typeface="MS PGothic" pitchFamily="34" charset="-128"/>
              </a:rPr>
              <a:t>MDS</a:t>
            </a:r>
          </a:p>
        </p:txBody>
      </p:sp>
      <p:sp>
        <p:nvSpPr>
          <p:cNvPr id="61460" name="Text Box 152"/>
          <p:cNvSpPr txBox="1">
            <a:spLocks noChangeArrowheads="1"/>
          </p:cNvSpPr>
          <p:nvPr/>
        </p:nvSpPr>
        <p:spPr bwMode="auto">
          <a:xfrm>
            <a:off x="6336323" y="2434213"/>
            <a:ext cx="114165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685800"/>
            <a:r>
              <a:rPr lang="fr-FR" sz="1200" dirty="0">
                <a:solidFill>
                  <a:prstClr val="black"/>
                </a:solidFill>
                <a:latin typeface="Arial" charset="0"/>
                <a:ea typeface="MS PGothic" pitchFamily="34" charset="-128"/>
              </a:rPr>
              <a:t>EB-MDS/AML</a:t>
            </a:r>
          </a:p>
        </p:txBody>
      </p:sp>
      <p:sp>
        <p:nvSpPr>
          <p:cNvPr id="61461" name="Oval 41"/>
          <p:cNvSpPr>
            <a:spLocks noChangeArrowheads="1"/>
          </p:cNvSpPr>
          <p:nvPr/>
        </p:nvSpPr>
        <p:spPr bwMode="auto">
          <a:xfrm>
            <a:off x="7122059" y="2907498"/>
            <a:ext cx="171450" cy="171450"/>
          </a:xfrm>
          <a:prstGeom prst="ellipse">
            <a:avLst/>
          </a:prstGeom>
          <a:solidFill>
            <a:srgbClr val="CC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685800"/>
            <a:endParaRPr lang="fr-FR" sz="1200">
              <a:solidFill>
                <a:prstClr val="black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61462" name="Oval 16"/>
          <p:cNvSpPr>
            <a:spLocks noChangeArrowheads="1"/>
          </p:cNvSpPr>
          <p:nvPr/>
        </p:nvSpPr>
        <p:spPr bwMode="auto">
          <a:xfrm>
            <a:off x="5501618" y="2808677"/>
            <a:ext cx="171450" cy="17145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685800"/>
            <a:endParaRPr lang="fr-FR" sz="1200">
              <a:solidFill>
                <a:prstClr val="black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61463" name="Oval 41"/>
          <p:cNvSpPr>
            <a:spLocks noChangeArrowheads="1"/>
          </p:cNvSpPr>
          <p:nvPr/>
        </p:nvSpPr>
        <p:spPr bwMode="auto">
          <a:xfrm>
            <a:off x="7068481" y="3132527"/>
            <a:ext cx="171450" cy="171450"/>
          </a:xfrm>
          <a:prstGeom prst="ellipse">
            <a:avLst/>
          </a:prstGeom>
          <a:solidFill>
            <a:srgbClr val="CC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685800"/>
            <a:endParaRPr lang="fr-FR" sz="1200">
              <a:solidFill>
                <a:prstClr val="black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61464" name="Oval 41"/>
          <p:cNvSpPr>
            <a:spLocks noChangeArrowheads="1"/>
          </p:cNvSpPr>
          <p:nvPr/>
        </p:nvSpPr>
        <p:spPr bwMode="auto">
          <a:xfrm>
            <a:off x="6960134" y="2970602"/>
            <a:ext cx="171450" cy="171450"/>
          </a:xfrm>
          <a:prstGeom prst="ellipse">
            <a:avLst/>
          </a:prstGeom>
          <a:solidFill>
            <a:srgbClr val="CC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685800"/>
            <a:endParaRPr lang="fr-FR" sz="1200">
              <a:solidFill>
                <a:prstClr val="black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61465" name="Oval 3"/>
          <p:cNvSpPr>
            <a:spLocks noChangeArrowheads="1"/>
          </p:cNvSpPr>
          <p:nvPr/>
        </p:nvSpPr>
        <p:spPr bwMode="auto">
          <a:xfrm>
            <a:off x="2486956" y="2832489"/>
            <a:ext cx="171450" cy="17145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685800"/>
            <a:endParaRPr lang="fr-FR" sz="1200">
              <a:solidFill>
                <a:prstClr val="black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61466" name="Oval 4"/>
          <p:cNvSpPr>
            <a:spLocks noChangeArrowheads="1"/>
          </p:cNvSpPr>
          <p:nvPr/>
        </p:nvSpPr>
        <p:spPr bwMode="auto">
          <a:xfrm>
            <a:off x="2551250" y="2946789"/>
            <a:ext cx="171450" cy="17145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685800"/>
            <a:endParaRPr lang="fr-FR" sz="1200">
              <a:solidFill>
                <a:prstClr val="black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61467" name="Oval 5"/>
          <p:cNvSpPr>
            <a:spLocks noChangeArrowheads="1"/>
          </p:cNvSpPr>
          <p:nvPr/>
        </p:nvSpPr>
        <p:spPr bwMode="auto">
          <a:xfrm>
            <a:off x="2658406" y="2889639"/>
            <a:ext cx="171450" cy="17145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685800"/>
            <a:endParaRPr lang="fr-FR" sz="1200">
              <a:solidFill>
                <a:prstClr val="black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61468" name="Oval 6"/>
          <p:cNvSpPr>
            <a:spLocks noChangeArrowheads="1"/>
          </p:cNvSpPr>
          <p:nvPr/>
        </p:nvSpPr>
        <p:spPr bwMode="auto">
          <a:xfrm>
            <a:off x="2658406" y="3061089"/>
            <a:ext cx="171450" cy="17145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685800"/>
            <a:endParaRPr lang="fr-FR" sz="1200">
              <a:solidFill>
                <a:prstClr val="black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61469" name="Oval 7"/>
          <p:cNvSpPr>
            <a:spLocks noChangeArrowheads="1"/>
          </p:cNvSpPr>
          <p:nvPr/>
        </p:nvSpPr>
        <p:spPr bwMode="auto">
          <a:xfrm>
            <a:off x="2829856" y="3003939"/>
            <a:ext cx="171450" cy="17145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685800"/>
            <a:endParaRPr lang="fr-FR" sz="1200">
              <a:solidFill>
                <a:prstClr val="black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61470" name="Oval 8"/>
          <p:cNvSpPr>
            <a:spLocks noChangeArrowheads="1"/>
          </p:cNvSpPr>
          <p:nvPr/>
        </p:nvSpPr>
        <p:spPr bwMode="auto">
          <a:xfrm>
            <a:off x="2601256" y="2718189"/>
            <a:ext cx="171450" cy="17145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685800"/>
            <a:endParaRPr lang="fr-FR" sz="1200">
              <a:solidFill>
                <a:prstClr val="black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61471" name="Oval 166"/>
          <p:cNvSpPr>
            <a:spLocks noChangeArrowheads="1"/>
          </p:cNvSpPr>
          <p:nvPr/>
        </p:nvSpPr>
        <p:spPr bwMode="auto">
          <a:xfrm>
            <a:off x="2772706" y="2775339"/>
            <a:ext cx="171450" cy="17145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685800"/>
            <a:endParaRPr lang="fr-FR" sz="1200">
              <a:solidFill>
                <a:prstClr val="black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61473" name="Oval 8"/>
          <p:cNvSpPr>
            <a:spLocks noChangeArrowheads="1"/>
          </p:cNvSpPr>
          <p:nvPr/>
        </p:nvSpPr>
        <p:spPr bwMode="auto">
          <a:xfrm>
            <a:off x="2378609" y="2994414"/>
            <a:ext cx="171450" cy="17145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685800"/>
            <a:endParaRPr lang="fr-FR" sz="1200">
              <a:solidFill>
                <a:prstClr val="black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61474" name="Oval 166"/>
          <p:cNvSpPr>
            <a:spLocks noChangeArrowheads="1"/>
          </p:cNvSpPr>
          <p:nvPr/>
        </p:nvSpPr>
        <p:spPr bwMode="auto">
          <a:xfrm>
            <a:off x="2540534" y="3047992"/>
            <a:ext cx="171450" cy="17145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685800"/>
            <a:endParaRPr lang="fr-FR" sz="1200">
              <a:solidFill>
                <a:prstClr val="black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61476" name="Oval 8"/>
          <p:cNvSpPr>
            <a:spLocks noChangeArrowheads="1"/>
          </p:cNvSpPr>
          <p:nvPr/>
        </p:nvSpPr>
        <p:spPr bwMode="auto">
          <a:xfrm>
            <a:off x="2486956" y="3156339"/>
            <a:ext cx="171450" cy="17145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685800"/>
            <a:endParaRPr lang="fr-FR" sz="1200">
              <a:solidFill>
                <a:prstClr val="black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61477" name="AutoShape 57"/>
          <p:cNvSpPr>
            <a:spLocks noChangeArrowheads="1"/>
          </p:cNvSpPr>
          <p:nvPr/>
        </p:nvSpPr>
        <p:spPr bwMode="auto">
          <a:xfrm>
            <a:off x="3134657" y="2987271"/>
            <a:ext cx="378619" cy="161925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685800"/>
            <a:endParaRPr lang="fr-FR" sz="135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61478" name="AutoShape 57"/>
          <p:cNvSpPr>
            <a:spLocks noChangeArrowheads="1"/>
          </p:cNvSpPr>
          <p:nvPr/>
        </p:nvSpPr>
        <p:spPr bwMode="auto">
          <a:xfrm>
            <a:off x="3999051" y="2987271"/>
            <a:ext cx="378619" cy="161925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685800"/>
            <a:endParaRPr lang="fr-FR" sz="135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61479" name="AutoShape 57"/>
          <p:cNvSpPr>
            <a:spLocks noChangeArrowheads="1"/>
          </p:cNvSpPr>
          <p:nvPr/>
        </p:nvSpPr>
        <p:spPr bwMode="auto">
          <a:xfrm>
            <a:off x="4970601" y="2987271"/>
            <a:ext cx="378619" cy="161925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685800"/>
            <a:endParaRPr lang="fr-FR" sz="135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61480" name="AutoShape 57"/>
          <p:cNvSpPr>
            <a:spLocks noChangeArrowheads="1"/>
          </p:cNvSpPr>
          <p:nvPr/>
        </p:nvSpPr>
        <p:spPr bwMode="auto">
          <a:xfrm>
            <a:off x="6158845" y="2987271"/>
            <a:ext cx="378619" cy="161925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685800"/>
            <a:endParaRPr lang="fr-FR" sz="135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61483" name="Text Box 88"/>
          <p:cNvSpPr txBox="1">
            <a:spLocks noChangeArrowheads="1"/>
          </p:cNvSpPr>
          <p:nvPr/>
        </p:nvSpPr>
        <p:spPr bwMode="auto">
          <a:xfrm>
            <a:off x="4445959" y="3682783"/>
            <a:ext cx="45397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685800"/>
            <a:r>
              <a:rPr lang="fr-FR" sz="1200" b="1" dirty="0">
                <a:solidFill>
                  <a:srgbClr val="0000FF"/>
                </a:solidFill>
                <a:latin typeface="Arial" charset="0"/>
                <a:ea typeface="MS PGothic" pitchFamily="34" charset="-128"/>
              </a:rPr>
              <a:t>1q+</a:t>
            </a:r>
            <a:endParaRPr lang="fr-FR" sz="1200" b="1" i="1" dirty="0">
              <a:solidFill>
                <a:srgbClr val="0000FF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61484" name="Text Box 88"/>
          <p:cNvSpPr txBox="1">
            <a:spLocks noChangeArrowheads="1"/>
          </p:cNvSpPr>
          <p:nvPr/>
        </p:nvSpPr>
        <p:spPr bwMode="auto">
          <a:xfrm>
            <a:off x="5313094" y="3670454"/>
            <a:ext cx="83067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685800"/>
            <a:r>
              <a:rPr lang="fr-FR" sz="1200" b="1" dirty="0">
                <a:solidFill>
                  <a:srgbClr val="0000FF"/>
                </a:solidFill>
                <a:latin typeface="Arial" charset="0"/>
                <a:ea typeface="MS PGothic" pitchFamily="34" charset="-128"/>
              </a:rPr>
              <a:t>3q+/EVI1</a:t>
            </a:r>
            <a:endParaRPr lang="fr-FR" sz="1200" b="1" i="1" dirty="0">
              <a:solidFill>
                <a:srgbClr val="0000FF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61485" name="Text Box 88"/>
          <p:cNvSpPr txBox="1">
            <a:spLocks noChangeArrowheads="1"/>
          </p:cNvSpPr>
          <p:nvPr/>
        </p:nvSpPr>
        <p:spPr bwMode="auto">
          <a:xfrm>
            <a:off x="6277110" y="3645026"/>
            <a:ext cx="125226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685800"/>
            <a:r>
              <a:rPr lang="fr-FR" sz="1200" b="1" dirty="0">
                <a:solidFill>
                  <a:srgbClr val="0000FF"/>
                </a:solidFill>
                <a:latin typeface="Arial" charset="0"/>
                <a:ea typeface="MS PGothic" pitchFamily="34" charset="-128"/>
              </a:rPr>
              <a:t>-7q</a:t>
            </a:r>
          </a:p>
          <a:p>
            <a:pPr algn="ctr" defTabSz="685800"/>
            <a:r>
              <a:rPr lang="fr-FR" sz="1200" b="1" i="1" dirty="0">
                <a:solidFill>
                  <a:srgbClr val="0000FF"/>
                </a:solidFill>
                <a:latin typeface="Arial" charset="0"/>
                <a:ea typeface="MS PGothic" pitchFamily="34" charset="-128"/>
              </a:rPr>
              <a:t>21q/RUNX1</a:t>
            </a:r>
          </a:p>
          <a:p>
            <a:pPr algn="ctr" defTabSz="685800"/>
            <a:r>
              <a:rPr lang="fr-FR" sz="1200" b="1" i="1" dirty="0">
                <a:solidFill>
                  <a:srgbClr val="0000FF"/>
                </a:solidFill>
                <a:latin typeface="Arial" charset="0"/>
                <a:ea typeface="MS PGothic" pitchFamily="34" charset="-128"/>
              </a:rPr>
              <a:t>RAS </a:t>
            </a:r>
            <a:r>
              <a:rPr lang="fr-FR" sz="1200" b="1" i="1" dirty="0" err="1">
                <a:solidFill>
                  <a:srgbClr val="0000FF"/>
                </a:solidFill>
                <a:latin typeface="Arial" charset="0"/>
                <a:ea typeface="MS PGothic" pitchFamily="34" charset="-128"/>
              </a:rPr>
              <a:t>pathways</a:t>
            </a:r>
            <a:endParaRPr lang="fr-FR" sz="1200" b="1" i="1" dirty="0">
              <a:solidFill>
                <a:srgbClr val="0000FF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61486" name="Line 43"/>
          <p:cNvSpPr>
            <a:spLocks noChangeShapeType="1"/>
          </p:cNvSpPr>
          <p:nvPr/>
        </p:nvSpPr>
        <p:spPr bwMode="auto">
          <a:xfrm flipV="1">
            <a:off x="4655084" y="3374996"/>
            <a:ext cx="0" cy="269081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pPr defTabSz="685800"/>
            <a:endParaRPr lang="fr-FR" sz="135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61487" name="Line 44"/>
          <p:cNvSpPr>
            <a:spLocks noChangeShapeType="1"/>
          </p:cNvSpPr>
          <p:nvPr/>
        </p:nvSpPr>
        <p:spPr bwMode="auto">
          <a:xfrm flipV="1">
            <a:off x="5737362" y="3374996"/>
            <a:ext cx="0" cy="269081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pPr defTabSz="685800"/>
            <a:endParaRPr lang="fr-FR" sz="135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61488" name="Line 45"/>
          <p:cNvSpPr>
            <a:spLocks noChangeShapeType="1"/>
          </p:cNvSpPr>
          <p:nvPr/>
        </p:nvSpPr>
        <p:spPr bwMode="auto">
          <a:xfrm flipV="1">
            <a:off x="6908004" y="3374996"/>
            <a:ext cx="0" cy="269081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pPr defTabSz="685800"/>
            <a:endParaRPr lang="fr-FR" sz="135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61489" name="Text Box 88"/>
          <p:cNvSpPr txBox="1">
            <a:spLocks noChangeArrowheads="1"/>
          </p:cNvSpPr>
          <p:nvPr/>
        </p:nvSpPr>
        <p:spPr bwMode="auto">
          <a:xfrm>
            <a:off x="5328382" y="4239090"/>
            <a:ext cx="8771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685800"/>
            <a:r>
              <a:rPr lang="fr-FR" sz="1050" i="1" dirty="0">
                <a:solidFill>
                  <a:prstClr val="black"/>
                </a:solidFill>
                <a:latin typeface="Arial" charset="0"/>
                <a:ea typeface="MS PGothic" pitchFamily="34" charset="-128"/>
              </a:rPr>
              <a:t>HSPC</a:t>
            </a:r>
          </a:p>
          <a:p>
            <a:pPr algn="ctr" defTabSz="685800"/>
            <a:r>
              <a:rPr lang="fr-FR" sz="1050" i="1" dirty="0">
                <a:solidFill>
                  <a:prstClr val="black"/>
                </a:solidFill>
                <a:latin typeface="Arial" charset="0"/>
                <a:ea typeface="MS PGothic" pitchFamily="34" charset="-128"/>
              </a:rPr>
              <a:t>expansion?</a:t>
            </a:r>
          </a:p>
        </p:txBody>
      </p:sp>
      <p:sp>
        <p:nvSpPr>
          <p:cNvPr id="61490" name="Text Box 88"/>
          <p:cNvSpPr txBox="1">
            <a:spLocks noChangeArrowheads="1"/>
          </p:cNvSpPr>
          <p:nvPr/>
        </p:nvSpPr>
        <p:spPr bwMode="auto">
          <a:xfrm>
            <a:off x="6031520" y="4298723"/>
            <a:ext cx="1727597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685800"/>
            <a:r>
              <a:rPr lang="fr-FR" sz="1050" i="1" dirty="0">
                <a:solidFill>
                  <a:prstClr val="black"/>
                </a:solidFill>
                <a:latin typeface="Arial" charset="0"/>
                <a:ea typeface="MS PGothic" pitchFamily="34" charset="-128"/>
              </a:rPr>
              <a:t>Blast cells</a:t>
            </a:r>
          </a:p>
        </p:txBody>
      </p:sp>
      <p:sp>
        <p:nvSpPr>
          <p:cNvPr id="61491" name="Text Box 88"/>
          <p:cNvSpPr txBox="1">
            <a:spLocks noChangeArrowheads="1"/>
          </p:cNvSpPr>
          <p:nvPr/>
        </p:nvSpPr>
        <p:spPr bwMode="auto">
          <a:xfrm>
            <a:off x="3646408" y="4247392"/>
            <a:ext cx="1874231" cy="577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685800"/>
            <a:r>
              <a:rPr lang="fr-FR" sz="1050" i="1" dirty="0" err="1">
                <a:solidFill>
                  <a:prstClr val="black"/>
                </a:solidFill>
                <a:latin typeface="Arial" charset="0"/>
                <a:ea typeface="MS PGothic" pitchFamily="34" charset="-128"/>
              </a:rPr>
              <a:t>Survival</a:t>
            </a:r>
            <a:endParaRPr lang="fr-FR" sz="1050" i="1" dirty="0">
              <a:solidFill>
                <a:prstClr val="black"/>
              </a:solidFill>
              <a:latin typeface="Arial" charset="0"/>
              <a:ea typeface="MS PGothic" pitchFamily="34" charset="-128"/>
            </a:endParaRPr>
          </a:p>
          <a:p>
            <a:pPr algn="ctr" defTabSz="685800"/>
            <a:r>
              <a:rPr lang="fr-FR" sz="1050" i="1" dirty="0">
                <a:solidFill>
                  <a:prstClr val="black"/>
                </a:solidFill>
                <a:latin typeface="Arial" charset="0"/>
                <a:ea typeface="MS PGothic" pitchFamily="34" charset="-128"/>
              </a:rPr>
              <a:t>DDR </a:t>
            </a:r>
            <a:r>
              <a:rPr lang="fr-FR" sz="1050" i="1" dirty="0" err="1">
                <a:solidFill>
                  <a:prstClr val="black"/>
                </a:solidFill>
                <a:latin typeface="Arial" charset="0"/>
                <a:ea typeface="MS PGothic" pitchFamily="34" charset="-128"/>
              </a:rPr>
              <a:t>attenuation</a:t>
            </a:r>
            <a:endParaRPr lang="fr-FR" sz="1050" i="1" dirty="0">
              <a:solidFill>
                <a:prstClr val="black"/>
              </a:solidFill>
              <a:latin typeface="Arial" charset="0"/>
              <a:ea typeface="MS PGothic" pitchFamily="34" charset="-128"/>
            </a:endParaRPr>
          </a:p>
          <a:p>
            <a:pPr algn="ctr" defTabSz="685800"/>
            <a:r>
              <a:rPr lang="fr-FR" sz="1050" i="1" dirty="0">
                <a:solidFill>
                  <a:prstClr val="black"/>
                </a:solidFill>
                <a:latin typeface="Arial" charset="0"/>
                <a:ea typeface="MS PGothic" pitchFamily="34" charset="-128"/>
              </a:rPr>
              <a:t>CLONAL HEMATOPOIESIS</a:t>
            </a:r>
          </a:p>
        </p:txBody>
      </p:sp>
      <p:sp>
        <p:nvSpPr>
          <p:cNvPr id="56" name="Rectangle 2"/>
          <p:cNvSpPr>
            <a:spLocks noChangeArrowheads="1"/>
          </p:cNvSpPr>
          <p:nvPr/>
        </p:nvSpPr>
        <p:spPr bwMode="auto">
          <a:xfrm>
            <a:off x="1385646" y="3483007"/>
            <a:ext cx="2538282" cy="1025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685800"/>
            <a:br>
              <a:rPr lang="fr-FR" sz="1200" dirty="0">
                <a:solidFill>
                  <a:prstClr val="black"/>
                </a:solidFill>
                <a:latin typeface="Arial" charset="0"/>
              </a:rPr>
            </a:br>
            <a:r>
              <a:rPr lang="fr-FR" sz="1050" i="1" dirty="0" err="1">
                <a:solidFill>
                  <a:prstClr val="black"/>
                </a:solidFill>
                <a:latin typeface="Arial" charset="0"/>
              </a:rPr>
              <a:t>Decreased</a:t>
            </a:r>
            <a:r>
              <a:rPr lang="fr-FR" sz="1050" i="1" dirty="0">
                <a:solidFill>
                  <a:prstClr val="black"/>
                </a:solidFill>
                <a:latin typeface="Arial" charset="0"/>
              </a:rPr>
              <a:t> HSC pool at </a:t>
            </a:r>
            <a:r>
              <a:rPr lang="fr-FR" sz="1050" i="1" dirty="0" err="1">
                <a:solidFill>
                  <a:prstClr val="black"/>
                </a:solidFill>
                <a:latin typeface="Arial" charset="0"/>
              </a:rPr>
              <a:t>birth</a:t>
            </a:r>
            <a:endParaRPr lang="fr-FR" sz="1050" i="1" dirty="0">
              <a:solidFill>
                <a:prstClr val="black"/>
              </a:solidFill>
              <a:latin typeface="Arial" charset="0"/>
            </a:endParaRPr>
          </a:p>
          <a:p>
            <a:pPr algn="ctr" defTabSz="685800"/>
            <a:r>
              <a:rPr lang="fr-FR" sz="1050" i="1" dirty="0" err="1">
                <a:solidFill>
                  <a:prstClr val="black"/>
                </a:solidFill>
                <a:latin typeface="Arial" charset="0"/>
              </a:rPr>
              <a:t>genomic</a:t>
            </a:r>
            <a:r>
              <a:rPr lang="fr-FR" sz="1050" i="1" dirty="0">
                <a:solidFill>
                  <a:prstClr val="black"/>
                </a:solidFill>
                <a:latin typeface="Arial" charset="0"/>
              </a:rPr>
              <a:t> </a:t>
            </a:r>
            <a:r>
              <a:rPr lang="fr-FR" sz="1050" i="1" dirty="0" err="1">
                <a:solidFill>
                  <a:prstClr val="black"/>
                </a:solidFill>
                <a:latin typeface="Arial" charset="0"/>
              </a:rPr>
              <a:t>instability</a:t>
            </a:r>
            <a:endParaRPr lang="fr-FR" sz="1050" i="1" dirty="0">
              <a:solidFill>
                <a:prstClr val="black"/>
              </a:solidFill>
              <a:latin typeface="Arial" charset="0"/>
            </a:endParaRPr>
          </a:p>
          <a:p>
            <a:pPr algn="ctr" defTabSz="685800"/>
            <a:r>
              <a:rPr lang="fr-FR" sz="1050" i="1" dirty="0">
                <a:solidFill>
                  <a:prstClr val="black"/>
                </a:solidFill>
                <a:latin typeface="Arial" charset="0"/>
              </a:rPr>
              <a:t>Inflammation</a:t>
            </a:r>
            <a:br>
              <a:rPr lang="fr-FR" sz="1050" i="1" dirty="0">
                <a:solidFill>
                  <a:prstClr val="black"/>
                </a:solidFill>
                <a:latin typeface="Arial" charset="0"/>
              </a:rPr>
            </a:br>
            <a:r>
              <a:rPr lang="fr-FR" sz="1050" i="1" dirty="0">
                <a:solidFill>
                  <a:prstClr val="black"/>
                </a:solidFill>
                <a:latin typeface="Arial" charset="0"/>
              </a:rPr>
              <a:t>p53/p21 induction</a:t>
            </a:r>
            <a:endParaRPr lang="fr-FR" sz="1050" i="1" dirty="0">
              <a:solidFill>
                <a:prstClr val="black"/>
              </a:solidFill>
              <a:latin typeface="Symbol" pitchFamily="18" charset="2"/>
            </a:endParaRPr>
          </a:p>
          <a:p>
            <a:pPr algn="ctr" defTabSz="685800"/>
            <a:r>
              <a:rPr lang="fr-FR" sz="1050" i="1" dirty="0">
                <a:solidFill>
                  <a:prstClr val="black"/>
                </a:solidFill>
                <a:latin typeface="Arial" charset="0"/>
              </a:rPr>
              <a:t>HSC exhaustion</a:t>
            </a:r>
          </a:p>
          <a:p>
            <a:pPr algn="ctr" defTabSz="685800"/>
            <a:endParaRPr lang="fr-FR" sz="1050" i="1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59" name="Oval 41"/>
          <p:cNvSpPr>
            <a:spLocks noChangeArrowheads="1"/>
          </p:cNvSpPr>
          <p:nvPr/>
        </p:nvSpPr>
        <p:spPr bwMode="auto">
          <a:xfrm>
            <a:off x="7057038" y="2780928"/>
            <a:ext cx="171450" cy="171450"/>
          </a:xfrm>
          <a:prstGeom prst="ellipse">
            <a:avLst/>
          </a:prstGeom>
          <a:solidFill>
            <a:srgbClr val="CC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685800"/>
            <a:endParaRPr lang="fr-FR" sz="1200">
              <a:solidFill>
                <a:prstClr val="black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60" name="Oval 41"/>
          <p:cNvSpPr>
            <a:spLocks noChangeArrowheads="1"/>
          </p:cNvSpPr>
          <p:nvPr/>
        </p:nvSpPr>
        <p:spPr bwMode="auto">
          <a:xfrm>
            <a:off x="7164288" y="2672916"/>
            <a:ext cx="171450" cy="171450"/>
          </a:xfrm>
          <a:prstGeom prst="ellipse">
            <a:avLst/>
          </a:prstGeom>
          <a:solidFill>
            <a:srgbClr val="CC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685800"/>
            <a:endParaRPr lang="fr-FR" sz="1200">
              <a:solidFill>
                <a:prstClr val="black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57" name="Oval 41"/>
          <p:cNvSpPr>
            <a:spLocks noChangeArrowheads="1"/>
          </p:cNvSpPr>
          <p:nvPr/>
        </p:nvSpPr>
        <p:spPr bwMode="auto">
          <a:xfrm>
            <a:off x="4707396" y="2888940"/>
            <a:ext cx="171450" cy="171450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685800"/>
            <a:endParaRPr lang="fr-FR" sz="1200">
              <a:solidFill>
                <a:prstClr val="black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61" name="Oval 41"/>
          <p:cNvSpPr>
            <a:spLocks noChangeArrowheads="1"/>
          </p:cNvSpPr>
          <p:nvPr/>
        </p:nvSpPr>
        <p:spPr bwMode="auto">
          <a:xfrm>
            <a:off x="4491372" y="3050958"/>
            <a:ext cx="171450" cy="171450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685800"/>
            <a:endParaRPr lang="fr-FR" sz="1200">
              <a:solidFill>
                <a:prstClr val="black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62" name="Text Box 88"/>
          <p:cNvSpPr txBox="1">
            <a:spLocks noChangeArrowheads="1"/>
          </p:cNvSpPr>
          <p:nvPr/>
        </p:nvSpPr>
        <p:spPr bwMode="auto">
          <a:xfrm>
            <a:off x="1325711" y="2766991"/>
            <a:ext cx="732894" cy="577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685800"/>
            <a:r>
              <a:rPr lang="fr-FR" sz="1050" dirty="0" err="1">
                <a:solidFill>
                  <a:srgbClr val="0000FF"/>
                </a:solidFill>
                <a:latin typeface="Arial" charset="0"/>
                <a:ea typeface="MS PGothic" pitchFamily="34" charset="-128"/>
              </a:rPr>
              <a:t>Germline</a:t>
            </a:r>
            <a:endParaRPr lang="fr-FR" sz="1050" dirty="0">
              <a:solidFill>
                <a:srgbClr val="0000FF"/>
              </a:solidFill>
              <a:latin typeface="Arial" charset="0"/>
              <a:ea typeface="MS PGothic" pitchFamily="34" charset="-128"/>
            </a:endParaRPr>
          </a:p>
          <a:p>
            <a:pPr algn="ctr" defTabSz="685800"/>
            <a:r>
              <a:rPr lang="fr-FR" sz="1050" i="1" dirty="0">
                <a:solidFill>
                  <a:srgbClr val="0000FF"/>
                </a:solidFill>
                <a:latin typeface="Arial" charset="0"/>
                <a:ea typeface="MS PGothic" pitchFamily="34" charset="-128"/>
              </a:rPr>
              <a:t>FANC </a:t>
            </a:r>
          </a:p>
          <a:p>
            <a:pPr algn="ctr" defTabSz="685800"/>
            <a:r>
              <a:rPr lang="fr-FR" sz="1050" dirty="0">
                <a:solidFill>
                  <a:srgbClr val="0000FF"/>
                </a:solidFill>
                <a:latin typeface="Arial" charset="0"/>
                <a:ea typeface="MS PGothic" pitchFamily="34" charset="-128"/>
              </a:rPr>
              <a:t>mutation</a:t>
            </a:r>
          </a:p>
        </p:txBody>
      </p:sp>
      <p:sp>
        <p:nvSpPr>
          <p:cNvPr id="64" name="Rectangle 63"/>
          <p:cNvSpPr/>
          <p:nvPr/>
        </p:nvSpPr>
        <p:spPr>
          <a:xfrm>
            <a:off x="6929080" y="5309200"/>
            <a:ext cx="16220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fr-FR" sz="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Quentin et al. Blood 2011</a:t>
            </a:r>
          </a:p>
          <a:p>
            <a:pPr defTabSz="685800"/>
            <a:r>
              <a:rPr lang="fr-FR" sz="8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Peffault</a:t>
            </a:r>
            <a:r>
              <a:rPr lang="fr-FR" sz="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Blood 2016</a:t>
            </a:r>
          </a:p>
          <a:p>
            <a:pPr defTabSz="685800"/>
            <a:r>
              <a:rPr lang="fr-FR" sz="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Sebert et al. </a:t>
            </a:r>
            <a:r>
              <a:rPr lang="fr-FR" sz="8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submitted</a:t>
            </a:r>
            <a:r>
              <a:rPr lang="fr-FR" sz="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66" name="Picture 2"/>
          <p:cNvPicPr>
            <a:picLocks noChangeAspect="1" noChangeArrowheads="1"/>
          </p:cNvPicPr>
          <p:nvPr/>
        </p:nvPicPr>
        <p:blipFill>
          <a:blip r:embed="rId3" cstate="print"/>
          <a:srcRect r="73134" b="68670"/>
          <a:stretch>
            <a:fillRect/>
          </a:stretch>
        </p:blipFill>
        <p:spPr bwMode="auto">
          <a:xfrm>
            <a:off x="1493658" y="1538790"/>
            <a:ext cx="972108" cy="1188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8" name="Text Box 17"/>
          <p:cNvSpPr txBox="1">
            <a:spLocks noChangeArrowheads="1"/>
          </p:cNvSpPr>
          <p:nvPr/>
        </p:nvSpPr>
        <p:spPr bwMode="auto">
          <a:xfrm>
            <a:off x="780827" y="5057072"/>
            <a:ext cx="234900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514350">
              <a:defRPr/>
            </a:pPr>
            <a:r>
              <a:rPr lang="fr-FR" sz="8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Ceccaldi</a:t>
            </a:r>
            <a:r>
              <a:rPr lang="fr-FR" sz="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et al., </a:t>
            </a:r>
            <a:r>
              <a:rPr lang="fr-FR" sz="8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Cell</a:t>
            </a:r>
            <a:r>
              <a:rPr lang="fr-FR" sz="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Stem </a:t>
            </a:r>
            <a:r>
              <a:rPr lang="fr-FR" sz="8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Cell</a:t>
            </a:r>
            <a:r>
              <a:rPr lang="fr-FR" sz="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2012</a:t>
            </a:r>
          </a:p>
          <a:p>
            <a:pPr>
              <a:defRPr/>
            </a:pPr>
            <a:r>
              <a:rPr lang="fr-FR" sz="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Walter et al., Nature 2015</a:t>
            </a:r>
          </a:p>
          <a:p>
            <a:pPr lvl="0">
              <a:defRPr/>
            </a:pPr>
            <a:r>
              <a:rPr lang="fr-FR" sz="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Zhang et al., </a:t>
            </a:r>
            <a:r>
              <a:rPr lang="fr-FR" sz="8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Cell</a:t>
            </a:r>
            <a:r>
              <a:rPr lang="fr-FR" sz="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Stem </a:t>
            </a:r>
            <a:r>
              <a:rPr lang="fr-FR" sz="8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Cell</a:t>
            </a:r>
            <a:r>
              <a:rPr lang="fr-FR" sz="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2015</a:t>
            </a:r>
          </a:p>
          <a:p>
            <a:pPr lvl="0">
              <a:defRPr/>
            </a:pPr>
            <a:r>
              <a:rPr lang="fr-FR" sz="8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Garaycoechea</a:t>
            </a:r>
            <a:r>
              <a:rPr lang="fr-FR" sz="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JI et al., Nature 2018</a:t>
            </a:r>
          </a:p>
        </p:txBody>
      </p:sp>
      <p:sp>
        <p:nvSpPr>
          <p:cNvPr id="63" name="Rectangle 2"/>
          <p:cNvSpPr>
            <a:spLocks noChangeArrowheads="1"/>
          </p:cNvSpPr>
          <p:nvPr/>
        </p:nvSpPr>
        <p:spPr bwMode="auto">
          <a:xfrm>
            <a:off x="1641365" y="1107262"/>
            <a:ext cx="547260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fr-FR" altLang="fr-FR" sz="1600" b="1" dirty="0">
                <a:solidFill>
                  <a:prstClr val="black"/>
                </a:solidFill>
                <a:latin typeface="Arial" charset="0"/>
              </a:rPr>
              <a:t>The French FA </a:t>
            </a:r>
            <a:r>
              <a:rPr lang="fr-FR" altLang="fr-FR" sz="1600" b="1" dirty="0" err="1">
                <a:solidFill>
                  <a:prstClr val="black"/>
                </a:solidFill>
                <a:latin typeface="Arial" charset="0"/>
              </a:rPr>
              <a:t>cohort</a:t>
            </a:r>
            <a:endParaRPr lang="fr-FR" altLang="fr-FR" sz="1600" b="1" dirty="0">
              <a:solidFill>
                <a:prstClr val="black"/>
              </a:solidFill>
              <a:latin typeface="Arial" charset="0"/>
            </a:endParaRPr>
          </a:p>
          <a:p>
            <a:pPr algn="ctr" defTabSz="685800">
              <a:defRPr/>
            </a:pPr>
            <a:r>
              <a:rPr lang="fr-FR" altLang="fr-FR" sz="1200" dirty="0">
                <a:solidFill>
                  <a:prstClr val="black"/>
                </a:solidFill>
                <a:latin typeface="Arial" charset="0"/>
              </a:rPr>
              <a:t>N = 335 patients; </a:t>
            </a:r>
          </a:p>
          <a:p>
            <a:pPr algn="ctr" defTabSz="685800">
              <a:defRPr/>
            </a:pPr>
            <a:r>
              <a:rPr lang="fr-FR" altLang="fr-FR" sz="1200" dirty="0" err="1">
                <a:solidFill>
                  <a:prstClr val="black"/>
                </a:solidFill>
                <a:latin typeface="Arial" charset="0"/>
              </a:rPr>
              <a:t>censored</a:t>
            </a:r>
            <a:r>
              <a:rPr lang="fr-FR" altLang="fr-FR" sz="1200" dirty="0">
                <a:solidFill>
                  <a:prstClr val="black"/>
                </a:solidFill>
                <a:latin typeface="Arial" charset="0"/>
              </a:rPr>
              <a:t> at </a:t>
            </a:r>
            <a:r>
              <a:rPr lang="fr-FR" altLang="fr-FR" sz="1200" dirty="0" err="1">
                <a:solidFill>
                  <a:prstClr val="black"/>
                </a:solidFill>
                <a:latin typeface="Arial" charset="0"/>
              </a:rPr>
              <a:t>bone</a:t>
            </a:r>
            <a:r>
              <a:rPr lang="fr-FR" altLang="fr-FR" sz="1200" dirty="0">
                <a:solidFill>
                  <a:prstClr val="black"/>
                </a:solidFill>
                <a:latin typeface="Arial" charset="0"/>
              </a:rPr>
              <a:t> </a:t>
            </a:r>
            <a:r>
              <a:rPr lang="fr-FR" altLang="fr-FR" sz="1200" dirty="0" err="1">
                <a:solidFill>
                  <a:prstClr val="black"/>
                </a:solidFill>
                <a:latin typeface="Arial" charset="0"/>
              </a:rPr>
              <a:t>marrow</a:t>
            </a:r>
            <a:r>
              <a:rPr lang="fr-FR" altLang="fr-FR" sz="1200" dirty="0">
                <a:solidFill>
                  <a:prstClr val="black"/>
                </a:solidFill>
                <a:latin typeface="Arial" charset="0"/>
              </a:rPr>
              <a:t> transplant (N=197, 58.8%)</a:t>
            </a:r>
          </a:p>
        </p:txBody>
      </p:sp>
      <p:cxnSp>
        <p:nvCxnSpPr>
          <p:cNvPr id="3" name="Connecteur droit 2"/>
          <p:cNvCxnSpPr/>
          <p:nvPr/>
        </p:nvCxnSpPr>
        <p:spPr>
          <a:xfrm flipV="1">
            <a:off x="1493658" y="4585342"/>
            <a:ext cx="617950" cy="435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 flipH="1" flipV="1">
            <a:off x="6638665" y="4857433"/>
            <a:ext cx="870732" cy="451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931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contenu 2"/>
          <p:cNvSpPr txBox="1">
            <a:spLocks/>
          </p:cNvSpPr>
          <p:nvPr/>
        </p:nvSpPr>
        <p:spPr>
          <a:xfrm>
            <a:off x="634688" y="2181041"/>
            <a:ext cx="8408489" cy="4025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endParaRPr lang="fr-FR" sz="2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indent="-3429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fr-FR" sz="2800" b="1" dirty="0">
              <a:solidFill>
                <a:srgbClr val="993366"/>
              </a:solidFill>
              <a:latin typeface="+mj-lt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896641" y="0"/>
            <a:ext cx="7677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rgbClr val="002060"/>
                </a:solidFill>
                <a:latin typeface="+mj-lt"/>
              </a:rPr>
              <a:t>Ordre du jour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E7F3F0-12BA-C747-82EA-A554F176A467}"/>
              </a:ext>
            </a:extLst>
          </p:cNvPr>
          <p:cNvSpPr/>
          <p:nvPr/>
        </p:nvSpPr>
        <p:spPr>
          <a:xfrm>
            <a:off x="531228" y="410081"/>
            <a:ext cx="8408489" cy="644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fr-FR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fr-FR" sz="12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Organisation </a:t>
            </a:r>
            <a:r>
              <a:rPr lang="fr-FR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 Projet OSIRIS</a:t>
            </a: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fr-FR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Proposition d’organisation</a:t>
            </a: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/>
            <a:r>
              <a:rPr lang="fr-FR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2"/>
            </a:pPr>
            <a:r>
              <a:rPr lang="fr-FR" sz="12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fr-FR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aintenance du modèle :</a:t>
            </a: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fr-FR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la version actuelle 1.1 (</a:t>
            </a:r>
            <a:r>
              <a:rPr lang="fr-FR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 à jour des terminologies</a:t>
            </a: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i.e.</a:t>
            </a: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ICD-O-3) et des extensions à venir</a:t>
            </a: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fr-FR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Du profilage avec le standard HL7-FHIR</a:t>
            </a: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fr-FR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la documentation (GitHub, site de </a:t>
            </a:r>
            <a:r>
              <a:rPr lang="fr-FR" sz="1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l’INCa</a:t>
            </a:r>
            <a:r>
              <a:rPr lang="fr-FR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licence OSIRIS)</a:t>
            </a: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8945"/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FR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3"/>
            </a:pPr>
            <a:r>
              <a:rPr lang="fr-FR" sz="12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fr-FR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xtension du set OSIRIS et de son modèle</a:t>
            </a:r>
            <a:r>
              <a:rPr lang="fr-FR" sz="12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à :</a:t>
            </a: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fr-FR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L’Hématologie</a:t>
            </a: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fr-FR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lang="fr-FR" sz="1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Radiomique</a:t>
            </a: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fr-FR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Radiothérapie</a:t>
            </a: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/>
            <a:r>
              <a:rPr lang="fr-FR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4"/>
            </a:pPr>
            <a:r>
              <a:rPr lang="fr-FR" sz="12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fr-FR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éploiement de la solution OSIRIS-FHIR</a:t>
            </a: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220980"/>
            <a:r>
              <a:rPr lang="fr-FR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Établir le cahier des charges avec la société </a:t>
            </a:r>
            <a:r>
              <a:rPr lang="fr-FR" sz="1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Arkhn</a:t>
            </a:r>
            <a:r>
              <a:rPr lang="fr-FR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afin :</a:t>
            </a: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fr-FR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valider l’extension du set OSIRIS et de son modèle (Hématologie avec la maladie de </a:t>
            </a:r>
            <a:r>
              <a:rPr lang="fr-FR" sz="1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Fanconi</a:t>
            </a:r>
            <a:r>
              <a:rPr lang="fr-FR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à l’Hôpital Saint-Louis, autre site)</a:t>
            </a: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fr-FR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déployer la solution à l’Institut </a:t>
            </a:r>
            <a:r>
              <a:rPr lang="fr-FR" sz="1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Bergonié</a:t>
            </a:r>
            <a:r>
              <a:rPr lang="fr-FR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et au CHU de Bordeaux et de maintenir les déploiements existants (CLB, Institut Curie)</a:t>
            </a: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fr-FR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D’apporter la documentation nécessaire (procédure d’</a:t>
            </a: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injection et de mise à jour</a:t>
            </a: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1"/>
            <a:r>
              <a:rPr lang="fr-FR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 données, sécurisation des accès)</a:t>
            </a:r>
          </a:p>
          <a:p>
            <a:pPr marL="914400" lvl="1"/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5"/>
            </a:pPr>
            <a:r>
              <a:rPr lang="fr-FR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Démonstration de la pertinence du modèle sur 2 études de cas :</a:t>
            </a: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fr-FR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OSIRIS-LUNG, Cancer du Poumon non à petites cellules avancé</a:t>
            </a:r>
            <a:br>
              <a:rPr lang="fr-FR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(Pr Nicolas Girard/Institut Curie, Dr Sophie Cousin/Institut </a:t>
            </a:r>
            <a:r>
              <a:rPr lang="fr-FR" sz="1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Bergonié</a:t>
            </a:r>
            <a:r>
              <a:rPr lang="fr-FR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Dr Charlotte </a:t>
            </a:r>
            <a:r>
              <a:rPr lang="fr-FR" sz="1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Domblides</a:t>
            </a:r>
            <a:r>
              <a:rPr lang="fr-FR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/CHU de Bordeaux)</a:t>
            </a: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fr-FR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Maladie de </a:t>
            </a:r>
            <a:r>
              <a:rPr lang="fr-FR" sz="1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Fanconi</a:t>
            </a:r>
            <a:r>
              <a:rPr lang="fr-FR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: Évolution clonale et Transformation de la leucémie</a:t>
            </a:r>
            <a:br>
              <a:rPr lang="fr-FR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(Pr Jean Soulier, AP-HP Hôpital Saint-Louis)</a:t>
            </a: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/>
            <a:r>
              <a:rPr lang="fr-FR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6"/>
            </a:pPr>
            <a:r>
              <a:rPr lang="fr-FR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Communication</a:t>
            </a: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fr-FR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Mise à jour des documents existants </a:t>
            </a: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fr-FR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Diffusion de la publication OSIRIS</a:t>
            </a: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fr-FR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Autres initiatives – Étude </a:t>
            </a:r>
            <a:r>
              <a:rPr lang="fr-FR" sz="1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Planet</a:t>
            </a:r>
            <a:r>
              <a:rPr lang="fr-FR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Collaborations académiques et industrielles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969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contenu 2"/>
          <p:cNvSpPr txBox="1">
            <a:spLocks/>
          </p:cNvSpPr>
          <p:nvPr/>
        </p:nvSpPr>
        <p:spPr>
          <a:xfrm>
            <a:off x="634688" y="2181041"/>
            <a:ext cx="8408489" cy="4025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endParaRPr lang="fr-FR" sz="2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indent="-3429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fr-FR" sz="2800" b="1" dirty="0">
              <a:solidFill>
                <a:srgbClr val="993366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E7F3F0-12BA-C747-82EA-A554F176A467}"/>
              </a:ext>
            </a:extLst>
          </p:cNvPr>
          <p:cNvSpPr/>
          <p:nvPr/>
        </p:nvSpPr>
        <p:spPr>
          <a:xfrm>
            <a:off x="511772" y="651934"/>
            <a:ext cx="8408489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fr-FR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FR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1200"/>
              </a:spcAft>
              <a:buFont typeface="+mj-lt"/>
              <a:buAutoNum type="arabicPeriod" startAt="6"/>
            </a:pPr>
            <a:r>
              <a:rPr lang="fr-FR" sz="32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Communication</a:t>
            </a:r>
            <a:endParaRPr lang="fr-FR" sz="32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1200"/>
              </a:spcAft>
              <a:buFont typeface="+mj-lt"/>
              <a:buAutoNum type="alphaLcPeriod"/>
            </a:pPr>
            <a:r>
              <a:rPr lang="fr-FR" sz="3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Mise à jour des documents existants </a:t>
            </a:r>
            <a:endParaRPr lang="fr-FR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1200"/>
              </a:spcAft>
              <a:buFont typeface="+mj-lt"/>
              <a:buAutoNum type="alphaLcPeriod"/>
            </a:pPr>
            <a:r>
              <a:rPr lang="fr-FR" sz="3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Diffusion de la publication OSIRIS</a:t>
            </a:r>
            <a:endParaRPr lang="fr-FR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fr-FR" sz="3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Autres initiatives – Étude </a:t>
            </a:r>
            <a:r>
              <a:rPr lang="fr-FR" sz="3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Planet</a:t>
            </a:r>
            <a:r>
              <a:rPr lang="fr-FR" sz="3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Collaborations académiques et industrielles</a:t>
            </a:r>
            <a:endParaRPr lang="fr-FR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15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contenu 2"/>
          <p:cNvSpPr txBox="1">
            <a:spLocks/>
          </p:cNvSpPr>
          <p:nvPr/>
        </p:nvSpPr>
        <p:spPr>
          <a:xfrm>
            <a:off x="634688" y="2181041"/>
            <a:ext cx="8408489" cy="4025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endParaRPr lang="fr-FR" sz="2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indent="-3429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fr-FR" sz="2800" b="1" dirty="0">
              <a:solidFill>
                <a:srgbClr val="993366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E7F3F0-12BA-C747-82EA-A554F176A467}"/>
              </a:ext>
            </a:extLst>
          </p:cNvPr>
          <p:cNvSpPr/>
          <p:nvPr/>
        </p:nvSpPr>
        <p:spPr>
          <a:xfrm>
            <a:off x="634688" y="2181041"/>
            <a:ext cx="8408489" cy="321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fr-FR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ctr"/>
            <a:r>
              <a:rPr lang="fr-FR" sz="4800" b="1" i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Merci pour votre attention</a:t>
            </a:r>
          </a:p>
          <a:p>
            <a:pPr lvl="0"/>
            <a:endParaRPr lang="fr-FR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endParaRPr lang="fr-FR" sz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endParaRPr lang="fr-FR" sz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endParaRPr lang="fr-FR" sz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endParaRPr lang="fr-FR" sz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endParaRPr lang="fr-FR" sz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endParaRPr lang="fr-FR" sz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endParaRPr lang="fr-FR" sz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endParaRPr lang="fr-FR" sz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FR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Prochaine réunion du Comité de Pilotage de MED-OSIRIS: </a:t>
            </a:r>
            <a:r>
              <a:rPr lang="fr-FR" b="1" dirty="0"/>
              <a:t>Jeudi 10 juin de 16h à 18h</a:t>
            </a:r>
          </a:p>
          <a:p>
            <a:pPr lvl="0"/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48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contenu 2"/>
          <p:cNvSpPr txBox="1">
            <a:spLocks/>
          </p:cNvSpPr>
          <p:nvPr/>
        </p:nvSpPr>
        <p:spPr>
          <a:xfrm>
            <a:off x="634688" y="2181041"/>
            <a:ext cx="8408489" cy="4025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endParaRPr lang="fr-FR" sz="2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indent="-3429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fr-FR" sz="2800" b="1" dirty="0">
              <a:solidFill>
                <a:srgbClr val="993366"/>
              </a:solidFill>
              <a:latin typeface="+mj-lt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733167" y="1021404"/>
            <a:ext cx="7677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rgbClr val="002060"/>
                </a:solidFill>
                <a:latin typeface="+mj-lt"/>
              </a:rPr>
              <a:t>Prochains COPIL MED-OSIRIS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C9E87B9-CD02-314F-AA98-B36E0C15F0BB}"/>
              </a:ext>
            </a:extLst>
          </p:cNvPr>
          <p:cNvSpPr txBox="1"/>
          <p:nvPr/>
        </p:nvSpPr>
        <p:spPr>
          <a:xfrm>
            <a:off x="1381328" y="2344366"/>
            <a:ext cx="6789906" cy="2909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 startAt="2"/>
            </a:pPr>
            <a:r>
              <a:rPr lang="fr-FR" sz="3200" dirty="0"/>
              <a:t>Jeudi 10 juin de 16h à 18h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 startAt="2"/>
            </a:pPr>
            <a:r>
              <a:rPr lang="fr-FR" sz="3200" dirty="0"/>
              <a:t>Vendredi 10 septembre de 14h à 16h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 startAt="2"/>
            </a:pPr>
            <a:r>
              <a:rPr lang="fr-FR" sz="3200" dirty="0"/>
              <a:t>Mardi 9 novembre de 10h à 12h</a:t>
            </a:r>
          </a:p>
        </p:txBody>
      </p:sp>
    </p:spTree>
    <p:extLst>
      <p:ext uri="{BB962C8B-B14F-4D97-AF65-F5344CB8AC3E}">
        <p14:creationId xmlns:p14="http://schemas.microsoft.com/office/powerpoint/2010/main" val="486359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contenu 2"/>
          <p:cNvSpPr txBox="1">
            <a:spLocks/>
          </p:cNvSpPr>
          <p:nvPr/>
        </p:nvSpPr>
        <p:spPr>
          <a:xfrm>
            <a:off x="634688" y="2181041"/>
            <a:ext cx="8408489" cy="4025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endParaRPr lang="fr-FR" sz="2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indent="-3429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fr-FR" sz="2800" b="1" dirty="0">
              <a:solidFill>
                <a:srgbClr val="993366"/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5AA564-AE50-A445-9B1B-9CC9C1810D55}"/>
              </a:ext>
            </a:extLst>
          </p:cNvPr>
          <p:cNvSpPr/>
          <p:nvPr/>
        </p:nvSpPr>
        <p:spPr>
          <a:xfrm>
            <a:off x="634687" y="574113"/>
            <a:ext cx="8408489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fr-FR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1200"/>
              </a:spcAft>
              <a:buFont typeface="+mj-lt"/>
              <a:buAutoNum type="arabicPeriod"/>
            </a:pPr>
            <a:r>
              <a:rPr lang="fr-FR" sz="3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Organisation</a:t>
            </a:r>
            <a:r>
              <a:rPr lang="fr-FR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du Projet OSIRIS 1/2</a:t>
            </a:r>
            <a:endParaRPr lang="fr-FR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/>
            <a:r>
              <a:rPr lang="fr-FR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B3C330B-6683-BC4C-84E7-317DBEBD5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4954"/>
            <a:ext cx="9144000" cy="511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68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contenu 2"/>
          <p:cNvSpPr txBox="1">
            <a:spLocks/>
          </p:cNvSpPr>
          <p:nvPr/>
        </p:nvSpPr>
        <p:spPr>
          <a:xfrm>
            <a:off x="634688" y="2181041"/>
            <a:ext cx="8408489" cy="4025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endParaRPr lang="fr-FR" sz="2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indent="-3429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fr-FR" sz="2800" b="1" dirty="0">
              <a:solidFill>
                <a:srgbClr val="993366"/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5AA564-AE50-A445-9B1B-9CC9C1810D55}"/>
              </a:ext>
            </a:extLst>
          </p:cNvPr>
          <p:cNvSpPr/>
          <p:nvPr/>
        </p:nvSpPr>
        <p:spPr>
          <a:xfrm>
            <a:off x="634687" y="574113"/>
            <a:ext cx="8408489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fr-FR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1200"/>
              </a:spcAft>
              <a:buFont typeface="+mj-lt"/>
              <a:buAutoNum type="arabicPeriod"/>
            </a:pPr>
            <a:r>
              <a:rPr lang="fr-FR" sz="3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Organisation</a:t>
            </a:r>
            <a:r>
              <a:rPr lang="fr-FR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du Projet OSIRIS 2/2</a:t>
            </a:r>
            <a:endParaRPr lang="fr-FR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/>
            <a:r>
              <a:rPr lang="fr-FR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400522E-330D-4845-8EAD-AE7CA941D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4173"/>
            <a:ext cx="9144000" cy="478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74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contenu 2"/>
          <p:cNvSpPr txBox="1">
            <a:spLocks/>
          </p:cNvSpPr>
          <p:nvPr/>
        </p:nvSpPr>
        <p:spPr>
          <a:xfrm>
            <a:off x="634688" y="2181041"/>
            <a:ext cx="8408489" cy="4025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endParaRPr lang="fr-FR" sz="2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indent="-3429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fr-FR" sz="2800" b="1" dirty="0">
              <a:solidFill>
                <a:srgbClr val="993366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E7F3F0-12BA-C747-82EA-A554F176A467}"/>
              </a:ext>
            </a:extLst>
          </p:cNvPr>
          <p:cNvSpPr/>
          <p:nvPr/>
        </p:nvSpPr>
        <p:spPr>
          <a:xfrm>
            <a:off x="634687" y="651934"/>
            <a:ext cx="8408489" cy="512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fr-FR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/>
            <a:r>
              <a:rPr lang="fr-FR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1200"/>
              </a:spcAft>
              <a:buFont typeface="+mj-lt"/>
              <a:buAutoNum type="arabicPeriod" startAt="2"/>
            </a:pPr>
            <a:r>
              <a:rPr lang="fr-FR" sz="32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fr-FR" sz="3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aintenance du modèle :</a:t>
            </a:r>
            <a:endParaRPr lang="fr-FR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1200"/>
              </a:spcAft>
              <a:buFont typeface="+mj-lt"/>
              <a:buAutoNum type="alphaLcPeriod"/>
            </a:pPr>
            <a:r>
              <a:rPr lang="fr-FR" sz="3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la version actuelle 1.1 (</a:t>
            </a:r>
            <a:r>
              <a:rPr lang="fr-FR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 à jour des terminologies</a:t>
            </a: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i.e.</a:t>
            </a: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ICD-O-3) et des extensions à venir</a:t>
            </a:r>
            <a:endParaRPr lang="fr-FR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1200"/>
              </a:spcAft>
              <a:buFont typeface="+mj-lt"/>
              <a:buAutoNum type="alphaLcPeriod"/>
            </a:pPr>
            <a:r>
              <a:rPr lang="fr-FR" sz="3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Du profilage avec le standard HL7-FHIR</a:t>
            </a:r>
            <a:endParaRPr lang="fr-FR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fr-FR" sz="3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la documentation (GitHub, site de </a:t>
            </a:r>
            <a:r>
              <a:rPr lang="fr-FR" sz="3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l’INCa</a:t>
            </a:r>
            <a:r>
              <a:rPr lang="fr-FR" sz="3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licence OSIRIS)</a:t>
            </a:r>
            <a:endParaRPr lang="fr-FR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8945"/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685800"/>
            <a:r>
              <a:rPr lang="fr-FR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138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contenu 2"/>
          <p:cNvSpPr txBox="1">
            <a:spLocks/>
          </p:cNvSpPr>
          <p:nvPr/>
        </p:nvSpPr>
        <p:spPr>
          <a:xfrm>
            <a:off x="634688" y="2181041"/>
            <a:ext cx="8408489" cy="4025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endParaRPr lang="fr-FR" sz="2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indent="-3429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fr-FR" sz="2800" b="1" dirty="0">
              <a:solidFill>
                <a:srgbClr val="993366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E7F3F0-12BA-C747-82EA-A554F176A467}"/>
              </a:ext>
            </a:extLst>
          </p:cNvPr>
          <p:cNvSpPr/>
          <p:nvPr/>
        </p:nvSpPr>
        <p:spPr>
          <a:xfrm>
            <a:off x="634687" y="847825"/>
            <a:ext cx="8408489" cy="361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fr-FR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8945"/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685800"/>
            <a:r>
              <a:rPr lang="fr-FR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3"/>
            </a:pPr>
            <a:r>
              <a:rPr lang="fr-FR" sz="32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fr-FR" sz="3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xtension du set OSIRIS et de son modèle</a:t>
            </a:r>
            <a:r>
              <a:rPr lang="fr-FR" sz="32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à :</a:t>
            </a:r>
            <a:endParaRPr lang="fr-FR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+mj-lt"/>
              <a:buAutoNum type="alphaLcPeriod"/>
            </a:pPr>
            <a:r>
              <a:rPr lang="fr-FR" sz="3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L’Hématologie</a:t>
            </a:r>
            <a:endParaRPr lang="fr-FR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+mj-lt"/>
              <a:buAutoNum type="alphaLcPeriod"/>
            </a:pPr>
            <a:r>
              <a:rPr lang="fr-FR" sz="3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lang="fr-FR" sz="3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Radiomique</a:t>
            </a:r>
            <a:endParaRPr lang="fr-FR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+mj-lt"/>
              <a:buAutoNum type="alphaLcPeriod"/>
            </a:pPr>
            <a:r>
              <a:rPr lang="fr-FR" sz="3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Radiothérapie</a:t>
            </a:r>
            <a:endParaRPr lang="fr-FR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/>
            <a:r>
              <a:rPr lang="fr-FR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009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contenu 2"/>
          <p:cNvSpPr txBox="1">
            <a:spLocks/>
          </p:cNvSpPr>
          <p:nvPr/>
        </p:nvSpPr>
        <p:spPr>
          <a:xfrm>
            <a:off x="634688" y="2181041"/>
            <a:ext cx="8408489" cy="4025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endParaRPr lang="fr-FR" sz="2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indent="-3429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fr-FR" sz="2800" b="1" dirty="0">
              <a:solidFill>
                <a:srgbClr val="993366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E7F3F0-12BA-C747-82EA-A554F176A467}"/>
              </a:ext>
            </a:extLst>
          </p:cNvPr>
          <p:cNvSpPr/>
          <p:nvPr/>
        </p:nvSpPr>
        <p:spPr>
          <a:xfrm>
            <a:off x="311286" y="651934"/>
            <a:ext cx="8608976" cy="6078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fr-FR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/>
            <a:r>
              <a:rPr lang="fr-FR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1200"/>
              </a:spcAft>
              <a:buFont typeface="+mj-lt"/>
              <a:buAutoNum type="arabicPeriod" startAt="4"/>
            </a:pPr>
            <a:r>
              <a:rPr lang="fr-FR" sz="2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fr-FR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éploiement de la solution OSIRIS-FHIR</a:t>
            </a:r>
            <a:endParaRPr lang="fr-FR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220980">
              <a:spcAft>
                <a:spcPts val="1200"/>
              </a:spcAft>
            </a:pPr>
            <a:r>
              <a:rPr lang="fr-FR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Établir le cahier des charges avec la société </a:t>
            </a:r>
            <a:r>
              <a:rPr lang="fr-FR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Arkhn</a:t>
            </a:r>
            <a:r>
              <a:rPr lang="fr-FR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afin :</a:t>
            </a:r>
            <a:endParaRPr lang="fr-FR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1200"/>
              </a:spcAft>
              <a:buFont typeface="+mj-lt"/>
              <a:buAutoNum type="alphaLcPeriod"/>
            </a:pPr>
            <a:r>
              <a:rPr lang="fr-FR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valider l’extension du set OSIRIS et de son modèle (Hématologie avec la maladie de </a:t>
            </a:r>
            <a:r>
              <a:rPr lang="fr-FR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Fanconi</a:t>
            </a:r>
            <a:r>
              <a:rPr lang="fr-FR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à l’Hôpital Saint-Louis, autre site)</a:t>
            </a:r>
            <a:endParaRPr lang="fr-FR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1200"/>
              </a:spcAft>
              <a:buFont typeface="+mj-lt"/>
              <a:buAutoNum type="alphaLcPeriod"/>
            </a:pPr>
            <a:r>
              <a:rPr lang="fr-FR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déployer la solution à l’Institut </a:t>
            </a:r>
            <a:r>
              <a:rPr lang="fr-FR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Bergonié</a:t>
            </a:r>
            <a:r>
              <a:rPr lang="fr-FR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et au CHU de Bordeaux et de maintenir les déploiements existants (CLB, Institut Curie)</a:t>
            </a:r>
            <a:endParaRPr lang="fr-FR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fr-FR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D’apporter la documentation nécessaire (procédure d’</a:t>
            </a:r>
            <a:r>
              <a:rPr lang="fr-FR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injection et de mise à jour</a:t>
            </a:r>
            <a:endParaRPr lang="fr-FR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1"/>
            <a:r>
              <a:rPr lang="fr-FR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 données, sécurisation des accès)</a:t>
            </a:r>
          </a:p>
          <a:p>
            <a:pPr marL="914400" lvl="1"/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468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contenu 2"/>
          <p:cNvSpPr txBox="1">
            <a:spLocks/>
          </p:cNvSpPr>
          <p:nvPr/>
        </p:nvSpPr>
        <p:spPr>
          <a:xfrm>
            <a:off x="634688" y="2181041"/>
            <a:ext cx="8408489" cy="4025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endParaRPr lang="fr-FR" sz="2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indent="-3429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fr-FR" sz="2800" b="1" dirty="0">
              <a:solidFill>
                <a:srgbClr val="993366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E7F3F0-12BA-C747-82EA-A554F176A467}"/>
              </a:ext>
            </a:extLst>
          </p:cNvPr>
          <p:cNvSpPr/>
          <p:nvPr/>
        </p:nvSpPr>
        <p:spPr>
          <a:xfrm>
            <a:off x="531228" y="651934"/>
            <a:ext cx="8408489" cy="5955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fr-FR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1"/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1200"/>
              </a:spcAft>
              <a:buFont typeface="+mj-lt"/>
              <a:buAutoNum type="arabicPeriod" startAt="5"/>
            </a:pPr>
            <a:r>
              <a:rPr lang="fr-FR" sz="32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Démonstration</a:t>
            </a:r>
            <a:r>
              <a:rPr lang="fr-FR" sz="3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la pertinence du modèle sur 2 études de cas :</a:t>
            </a:r>
            <a:endParaRPr lang="fr-FR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spcAft>
                <a:spcPts val="1200"/>
              </a:spcAft>
              <a:buFont typeface="+mj-lt"/>
              <a:buAutoNum type="alphaLcPeriod"/>
            </a:pPr>
            <a:r>
              <a:rPr lang="fr-FR" sz="3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OSIRIS-LUNG, Cancer du Poumon non à petites cellules avancé</a:t>
            </a:r>
            <a:br>
              <a:rPr lang="fr-FR" sz="3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3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(Pr Nicolas Girard/Institut Curie, Dr Sophie Cousin/Institut </a:t>
            </a:r>
            <a:r>
              <a:rPr lang="fr-FR" sz="3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Bergonié</a:t>
            </a:r>
            <a:r>
              <a:rPr lang="fr-FR" sz="3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Dr Charlotte </a:t>
            </a:r>
            <a:r>
              <a:rPr lang="fr-FR" sz="3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Domblides</a:t>
            </a:r>
            <a:r>
              <a:rPr lang="fr-FR" sz="3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/CHU de Bordeaux)</a:t>
            </a:r>
            <a:endParaRPr lang="fr-FR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fr-FR" sz="3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Maladie de </a:t>
            </a:r>
            <a:r>
              <a:rPr lang="fr-FR" sz="3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Fanconi</a:t>
            </a:r>
            <a:r>
              <a:rPr lang="fr-FR" sz="3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: Évolution clonale et Transformation de la leucémie</a:t>
            </a:r>
            <a:br>
              <a:rPr lang="fr-FR" sz="3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3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(Pr Jean Soulier, AP-HP Hôpital Saint-Louis)</a:t>
            </a:r>
            <a:endParaRPr lang="fr-FR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/>
            <a:r>
              <a:rPr lang="fr-FR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85601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5324</TotalTime>
  <Words>1646</Words>
  <Application>Microsoft Macintosh PowerPoint</Application>
  <PresentationFormat>Affichage à l'écran (4:3)</PresentationFormat>
  <Paragraphs>319</Paragraphs>
  <Slides>21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21</vt:i4>
      </vt:variant>
    </vt:vector>
  </HeadingPairs>
  <TitlesOfParts>
    <vt:vector size="30" baseType="lpstr">
      <vt:lpstr>Arial</vt:lpstr>
      <vt:lpstr>Calibri</vt:lpstr>
      <vt:lpstr>Calibri Light</vt:lpstr>
      <vt:lpstr>Symbol</vt:lpstr>
      <vt:lpstr>Times New Roman</vt:lpstr>
      <vt:lpstr>Verdana</vt:lpstr>
      <vt:lpstr>Wingdings</vt:lpstr>
      <vt:lpstr>Thème Office</vt:lpstr>
      <vt:lpstr>2_Thème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« OSIRIS lung » an inter-SIRIC collaboration</vt:lpstr>
      <vt:lpstr>Restrospective clinical study to investigate drivers of outcome in 1L and 2L metastatic adenocarcinoma patients treated with TKI using databases based on the OSIRIS model </vt:lpstr>
      <vt:lpstr>OSIRIS LUNG objectives: 18 months for the « pilot phase »</vt:lpstr>
      <vt:lpstr>Project team</vt:lpstr>
      <vt:lpstr>OSIRIS Lung Bergonié/CHU Bdx/Curie</vt:lpstr>
      <vt:lpstr>OSIRIS LUNG objectives: 18 months for the « pilot phase » from January 2021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CLB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COX Stéphanie</dc:creator>
  <cp:lastModifiedBy>Ketterle Christophe</cp:lastModifiedBy>
  <cp:revision>158</cp:revision>
  <cp:lastPrinted>2021-04-06T06:17:30Z</cp:lastPrinted>
  <dcterms:created xsi:type="dcterms:W3CDTF">2018-06-18T16:23:58Z</dcterms:created>
  <dcterms:modified xsi:type="dcterms:W3CDTF">2021-04-14T15:43:09Z</dcterms:modified>
</cp:coreProperties>
</file>